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3" r:id="rId5"/>
    <p:sldId id="258" r:id="rId6"/>
    <p:sldId id="259" r:id="rId7"/>
    <p:sldId id="260" r:id="rId8"/>
    <p:sldId id="261" r:id="rId9"/>
    <p:sldId id="262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216024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«</a:t>
            </a:r>
            <a:r>
              <a:rPr lang="ru-RU" b="1" dirty="0" err="1">
                <a:solidFill>
                  <a:srgbClr val="C00000"/>
                </a:solidFill>
              </a:rPr>
              <a:t>Педагогічний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Еверест</a:t>
            </a:r>
            <a:r>
              <a:rPr lang="ru-RU" b="1" dirty="0">
                <a:solidFill>
                  <a:srgbClr val="C00000"/>
                </a:solidFill>
              </a:rPr>
              <a:t>»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212976"/>
            <a:ext cx="8280920" cy="316835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— </a:t>
            </a:r>
            <a:r>
              <a:rPr lang="ru-RU" b="1" dirty="0" err="1">
                <a:solidFill>
                  <a:schemeClr val="tx1"/>
                </a:solidFill>
              </a:rPr>
              <a:t>це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метафоричний</a:t>
            </a:r>
            <a:r>
              <a:rPr lang="ru-RU" b="1" dirty="0">
                <a:solidFill>
                  <a:schemeClr val="tx1"/>
                </a:solidFill>
              </a:rPr>
              <a:t> образ </a:t>
            </a:r>
            <a:r>
              <a:rPr lang="ru-RU" b="1" dirty="0" err="1">
                <a:solidFill>
                  <a:schemeClr val="tx1"/>
                </a:solidFill>
              </a:rPr>
              <a:t>вершини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професійної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майстерності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викладача</a:t>
            </a:r>
            <a:r>
              <a:rPr lang="ru-RU" b="1" dirty="0" smtClean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що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символізує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найвищий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рівень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компетентності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творчості</a:t>
            </a:r>
            <a:r>
              <a:rPr lang="ru-RU" b="1" dirty="0">
                <a:solidFill>
                  <a:schemeClr val="tx1"/>
                </a:solidFill>
              </a:rPr>
              <a:t> та </a:t>
            </a:r>
            <a:r>
              <a:rPr lang="ru-RU" b="1" dirty="0" err="1">
                <a:solidFill>
                  <a:schemeClr val="tx1"/>
                </a:solidFill>
              </a:rPr>
              <a:t>педагогічного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досвіду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який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необхідний</a:t>
            </a:r>
            <a:r>
              <a:rPr lang="ru-RU" b="1" dirty="0" smtClean="0">
                <a:solidFill>
                  <a:schemeClr val="tx1"/>
                </a:solidFill>
              </a:rPr>
              <a:t> при </a:t>
            </a:r>
            <a:r>
              <a:rPr lang="ru-RU" b="1" dirty="0" err="1" smtClean="0">
                <a:solidFill>
                  <a:schemeClr val="tx1"/>
                </a:solidFill>
              </a:rPr>
              <a:t>присвоєнні</a:t>
            </a:r>
            <a:r>
              <a:rPr lang="ru-RU" b="1" dirty="0" smtClean="0">
                <a:solidFill>
                  <a:schemeClr val="tx1"/>
                </a:solidFill>
              </a:rPr>
              <a:t> та </a:t>
            </a:r>
            <a:r>
              <a:rPr lang="ru-RU" b="1" dirty="0" err="1" smtClean="0">
                <a:solidFill>
                  <a:schemeClr val="tx1"/>
                </a:solidFill>
              </a:rPr>
              <a:t>підтвердженнні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вищої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категорії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User\Desktop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85467">
            <a:off x="267048" y="179526"/>
            <a:ext cx="4025968" cy="2100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92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517232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FFC000"/>
                </a:solidFill>
              </a:rPr>
              <a:t>Чи впізнали Ви себе?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9" y="476672"/>
            <a:ext cx="61878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11. Організаційна </a:t>
            </a:r>
            <a:r>
              <a:rPr lang="ru-RU" sz="3200" dirty="0" err="1">
                <a:solidFill>
                  <a:srgbClr val="FF0000"/>
                </a:solidFill>
              </a:rPr>
              <a:t>компетентність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124744"/>
            <a:ext cx="71187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12. Оцінювально-аналітична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</a:rPr>
              <a:t>компетентність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9" y="1772816"/>
            <a:ext cx="56703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13. Інноваційна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компетентність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9" y="2492896"/>
            <a:ext cx="77897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B050"/>
                </a:solidFill>
              </a:rPr>
              <a:t>14. Здатність до </a:t>
            </a:r>
            <a:r>
              <a:rPr lang="ru-RU" sz="3200" dirty="0" err="1">
                <a:solidFill>
                  <a:srgbClr val="00B050"/>
                </a:solidFill>
              </a:rPr>
              <a:t>навчання</a:t>
            </a:r>
            <a:r>
              <a:rPr lang="ru-RU" sz="3200" dirty="0">
                <a:solidFill>
                  <a:srgbClr val="00B050"/>
                </a:solidFill>
              </a:rPr>
              <a:t> </a:t>
            </a:r>
            <a:r>
              <a:rPr lang="ru-RU" sz="3200" dirty="0" err="1">
                <a:solidFill>
                  <a:srgbClr val="00B050"/>
                </a:solidFill>
              </a:rPr>
              <a:t>впродовж</a:t>
            </a:r>
            <a:r>
              <a:rPr lang="ru-RU" sz="3200" dirty="0">
                <a:solidFill>
                  <a:srgbClr val="00B050"/>
                </a:solidFill>
              </a:rPr>
              <a:t> </a:t>
            </a:r>
            <a:r>
              <a:rPr lang="ru-RU" sz="3200" dirty="0" err="1">
                <a:solidFill>
                  <a:srgbClr val="00B050"/>
                </a:solidFill>
              </a:rPr>
              <a:t>життя</a:t>
            </a:r>
            <a:endParaRPr lang="ru-RU" sz="3200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140968"/>
            <a:ext cx="84249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7030A0"/>
                </a:solidFill>
              </a:rPr>
              <a:t>15. Рефлексивна </a:t>
            </a:r>
            <a:r>
              <a:rPr lang="ru-RU" sz="3200" dirty="0" err="1">
                <a:solidFill>
                  <a:srgbClr val="7030A0"/>
                </a:solidFill>
              </a:rPr>
              <a:t>компетентність</a:t>
            </a:r>
            <a:endParaRPr lang="ru-RU" sz="3200" dirty="0">
              <a:solidFill>
                <a:srgbClr val="7030A0"/>
              </a:solidFill>
            </a:endParaRPr>
          </a:p>
          <a:p>
            <a:r>
              <a:rPr lang="ru-RU" sz="3200" dirty="0" err="1">
                <a:solidFill>
                  <a:srgbClr val="7030A0"/>
                </a:solidFill>
              </a:rPr>
              <a:t>Ця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компетентність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передбачає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здатність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здійснювати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моніторинг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власної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педагогічної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діяльності</a:t>
            </a:r>
            <a:r>
              <a:rPr lang="ru-RU" sz="3200" dirty="0">
                <a:solidFill>
                  <a:srgbClr val="7030A0"/>
                </a:solidFill>
              </a:rPr>
              <a:t>, </a:t>
            </a:r>
            <a:r>
              <a:rPr lang="ru-RU" sz="3200" dirty="0" err="1">
                <a:solidFill>
                  <a:srgbClr val="7030A0"/>
                </a:solidFill>
              </a:rPr>
              <a:t>визначати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індивідуальні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професійні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smtClean="0">
                <a:solidFill>
                  <a:srgbClr val="7030A0"/>
                </a:solidFill>
              </a:rPr>
              <a:t>потреби.</a:t>
            </a:r>
            <a:endParaRPr lang="ru-RU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7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Питання та відповіді….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32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420888"/>
            <a:ext cx="8229600" cy="1143000"/>
          </a:xfrm>
        </p:spPr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139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u="sng" dirty="0" smtClean="0">
                <a:solidFill>
                  <a:schemeClr val="accent3">
                    <a:lumMod val="75000"/>
                  </a:schemeClr>
                </a:solidFill>
              </a:rPr>
              <a:t>План дії:</a:t>
            </a:r>
            <a:endParaRPr lang="ru-RU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Критерії викладача Вищої категорії</a:t>
            </a:r>
          </a:p>
          <a:p>
            <a:r>
              <a:rPr lang="uk-UA" dirty="0" smtClean="0"/>
              <a:t>2. Компетентності якими має володіти викладач Вищої категорії</a:t>
            </a:r>
          </a:p>
          <a:p>
            <a:r>
              <a:rPr lang="uk-UA" dirty="0" smtClean="0"/>
              <a:t>3. Питання та  відповіді…</a:t>
            </a:r>
            <a:endParaRPr lang="ru-RU" dirty="0"/>
          </a:p>
        </p:txBody>
      </p:sp>
      <p:pic>
        <p:nvPicPr>
          <p:cNvPr id="3074" name="Picture 2" descr="C:\Users\Use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61048"/>
            <a:ext cx="4224272" cy="285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44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Критерії</a:t>
            </a:r>
            <a:r>
              <a:rPr lang="ru-RU" b="1" dirty="0"/>
              <a:t> для </a:t>
            </a:r>
            <a:r>
              <a:rPr lang="ru-RU" b="1" dirty="0" err="1"/>
              <a:t>вищої</a:t>
            </a:r>
            <a:r>
              <a:rPr lang="ru-RU" b="1" dirty="0"/>
              <a:t> </a:t>
            </a:r>
            <a:r>
              <a:rPr lang="ru-RU" b="1" dirty="0" err="1"/>
              <a:t>педагогічної</a:t>
            </a:r>
            <a:r>
              <a:rPr lang="ru-RU" b="1" dirty="0"/>
              <a:t> </a:t>
            </a:r>
            <a:r>
              <a:rPr lang="ru-RU" b="1" dirty="0" err="1"/>
              <a:t>категорії</a:t>
            </a:r>
            <a:r>
              <a:rPr lang="ru-RU" b="1" dirty="0"/>
              <a:t> в </a:t>
            </a:r>
            <a:r>
              <a:rPr lang="ru-RU" b="1" dirty="0" err="1"/>
              <a:t>Україні</a:t>
            </a:r>
            <a:r>
              <a:rPr lang="ru-RU" b="1" dirty="0"/>
              <a:t> </a:t>
            </a:r>
            <a:r>
              <a:rPr lang="ru-RU" b="1" dirty="0" err="1"/>
              <a:t>включають</a:t>
            </a:r>
            <a:r>
              <a:rPr lang="ru-RU" b="1" dirty="0"/>
              <a:t>: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1101799"/>
          </a:xfrm>
        </p:spPr>
        <p:txBody>
          <a:bodyPr>
            <a:normAutofit/>
          </a:bodyPr>
          <a:lstStyle/>
          <a:p>
            <a:r>
              <a:rPr lang="ru-RU" dirty="0" err="1" smtClean="0"/>
              <a:t>Повну</a:t>
            </a:r>
            <a:r>
              <a:rPr lang="ru-RU" dirty="0" smtClean="0"/>
              <a:t> </a:t>
            </a:r>
            <a:r>
              <a:rPr lang="ru-RU" dirty="0" err="1"/>
              <a:t>вищу</a:t>
            </a:r>
            <a:r>
              <a:rPr lang="ru-RU" dirty="0"/>
              <a:t> </a:t>
            </a:r>
            <a:r>
              <a:rPr lang="ru-RU" dirty="0" err="1"/>
              <a:t>освіту</a:t>
            </a:r>
            <a:r>
              <a:rPr lang="ru-RU" dirty="0"/>
              <a:t> (</a:t>
            </a:r>
            <a:r>
              <a:rPr lang="ru-RU" dirty="0" err="1"/>
              <a:t>магістр</a:t>
            </a:r>
            <a:r>
              <a:rPr lang="ru-RU" dirty="0"/>
              <a:t>/</a:t>
            </a:r>
            <a:r>
              <a:rPr lang="ru-RU" dirty="0" err="1"/>
              <a:t>спеціаліст</a:t>
            </a:r>
            <a:r>
              <a:rPr lang="ru-RU" dirty="0"/>
              <a:t>),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924943"/>
            <a:ext cx="4040188" cy="3744417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педагогічний</a:t>
            </a:r>
            <a:r>
              <a:rPr lang="ru-RU" dirty="0" smtClean="0"/>
              <a:t> </a:t>
            </a:r>
            <a:r>
              <a:rPr lang="ru-RU" dirty="0"/>
              <a:t>стаж не </a:t>
            </a:r>
            <a:r>
              <a:rPr lang="ru-RU" dirty="0" err="1"/>
              <a:t>менше</a:t>
            </a:r>
            <a:r>
              <a:rPr lang="ru-RU" dirty="0"/>
              <a:t> 7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виробничий</a:t>
            </a:r>
            <a:r>
              <a:rPr lang="ru-RU" dirty="0" smtClean="0"/>
              <a:t> стаж 8 </a:t>
            </a:r>
            <a:r>
              <a:rPr lang="ru-RU" dirty="0" err="1" smtClean="0"/>
              <a:t>років</a:t>
            </a:r>
            <a:r>
              <a:rPr lang="ru-RU" dirty="0" smtClean="0"/>
              <a:t>, </a:t>
            </a:r>
            <a:r>
              <a:rPr lang="ru-RU" dirty="0" err="1" smtClean="0"/>
              <a:t>регулярне</a:t>
            </a:r>
            <a:r>
              <a:rPr lang="ru-RU" dirty="0" smtClean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 (</a:t>
            </a:r>
            <a:r>
              <a:rPr lang="ru-RU" dirty="0" err="1"/>
              <a:t>мінімум</a:t>
            </a:r>
            <a:r>
              <a:rPr lang="ru-RU" dirty="0"/>
              <a:t> </a:t>
            </a:r>
            <a:r>
              <a:rPr lang="ru-RU" dirty="0" smtClean="0"/>
              <a:t>120 </a:t>
            </a:r>
            <a:r>
              <a:rPr lang="ru-RU" dirty="0"/>
              <a:t>годин за 5 </a:t>
            </a:r>
            <a:r>
              <a:rPr lang="ru-RU" dirty="0" err="1"/>
              <a:t>років</a:t>
            </a:r>
            <a:r>
              <a:rPr lang="ru-RU" dirty="0"/>
              <a:t>),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авторських</a:t>
            </a:r>
            <a:r>
              <a:rPr lang="ru-RU" dirty="0"/>
              <a:t> </a:t>
            </a:r>
            <a:r>
              <a:rPr lang="ru-RU" dirty="0" err="1"/>
              <a:t>методичних</a:t>
            </a:r>
            <a:r>
              <a:rPr lang="ru-RU" dirty="0"/>
              <a:t> </a:t>
            </a:r>
            <a:r>
              <a:rPr lang="ru-RU" dirty="0" err="1"/>
              <a:t>розробок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публікацій</a:t>
            </a:r>
            <a:r>
              <a:rPr lang="ru-RU" dirty="0"/>
              <a:t> та </a:t>
            </a:r>
            <a:r>
              <a:rPr lang="ru-RU" dirty="0" err="1"/>
              <a:t>успішну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u="sng" dirty="0" err="1">
                <a:solidFill>
                  <a:srgbClr val="C00000"/>
                </a:solidFill>
              </a:rPr>
              <a:t>Професійні</a:t>
            </a:r>
            <a:r>
              <a:rPr lang="ru-RU" u="sng" dirty="0">
                <a:solidFill>
                  <a:srgbClr val="C00000"/>
                </a:solidFill>
              </a:rPr>
              <a:t> </a:t>
            </a:r>
            <a:r>
              <a:rPr lang="ru-RU" u="sng" dirty="0" err="1">
                <a:solidFill>
                  <a:srgbClr val="C00000"/>
                </a:solidFill>
              </a:rPr>
              <a:t>досягнення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 err="1"/>
              <a:t>Демонстрація</a:t>
            </a:r>
            <a:r>
              <a:rPr lang="ru-RU" dirty="0"/>
              <a:t> </a:t>
            </a:r>
            <a:r>
              <a:rPr lang="ru-RU" dirty="0" err="1"/>
              <a:t>компетентності</a:t>
            </a:r>
            <a:r>
              <a:rPr lang="ru-RU" dirty="0"/>
              <a:t> в </a:t>
            </a:r>
            <a:r>
              <a:rPr lang="ru-RU" dirty="0" err="1"/>
              <a:t>усіх</a:t>
            </a:r>
            <a:r>
              <a:rPr lang="ru-RU" dirty="0"/>
              <a:t> сферах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.</a:t>
            </a:r>
          </a:p>
          <a:p>
            <a:r>
              <a:rPr lang="ru-RU" dirty="0" err="1"/>
              <a:t>Розробка</a:t>
            </a:r>
            <a:r>
              <a:rPr lang="ru-RU" dirty="0"/>
              <a:t> та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авторських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, </a:t>
            </a:r>
            <a:r>
              <a:rPr lang="ru-RU" dirty="0" err="1"/>
              <a:t>методичних</a:t>
            </a:r>
            <a:r>
              <a:rPr lang="ru-RU" dirty="0"/>
              <a:t> </a:t>
            </a:r>
            <a:r>
              <a:rPr lang="ru-RU" dirty="0" err="1"/>
              <a:t>посібників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статей.</a:t>
            </a:r>
          </a:p>
          <a:p>
            <a:r>
              <a:rPr lang="ru-RU" dirty="0" err="1"/>
              <a:t>Визнання</a:t>
            </a:r>
            <a:r>
              <a:rPr lang="ru-RU" dirty="0"/>
              <a:t> як </a:t>
            </a:r>
            <a:r>
              <a:rPr lang="ru-RU" dirty="0" err="1"/>
              <a:t>переможця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лауреата </a:t>
            </a:r>
            <a:r>
              <a:rPr lang="ru-RU" dirty="0" err="1"/>
              <a:t>фахових</a:t>
            </a:r>
            <a:r>
              <a:rPr lang="ru-RU" dirty="0"/>
              <a:t> </a:t>
            </a:r>
            <a:r>
              <a:rPr lang="ru-RU" dirty="0" err="1"/>
              <a:t>конкурсів</a:t>
            </a:r>
            <a:r>
              <a:rPr lang="ru-RU" dirty="0"/>
              <a:t> (</a:t>
            </a:r>
            <a:r>
              <a:rPr lang="ru-RU" dirty="0" err="1"/>
              <a:t>всеукраїнських</a:t>
            </a:r>
            <a:r>
              <a:rPr lang="ru-RU" dirty="0"/>
              <a:t>, </a:t>
            </a:r>
            <a:r>
              <a:rPr lang="ru-RU" dirty="0" err="1"/>
              <a:t>міжнародних</a:t>
            </a:r>
            <a:r>
              <a:rPr lang="ru-RU" dirty="0"/>
              <a:t>).</a:t>
            </a:r>
          </a:p>
          <a:p>
            <a:r>
              <a:rPr lang="ru-RU" dirty="0" err="1"/>
              <a:t>Успішне</a:t>
            </a:r>
            <a:r>
              <a:rPr lang="ru-RU" dirty="0"/>
              <a:t>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сертифікації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601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Існують 15 компетентностей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1605855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Необхідних для викладача</a:t>
            </a:r>
            <a:endParaRPr lang="ru-RU" sz="32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1533848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Вищої категорії</a:t>
            </a:r>
            <a:endParaRPr lang="ru-RU" sz="3200" dirty="0"/>
          </a:p>
        </p:txBody>
      </p:sp>
      <p:pic>
        <p:nvPicPr>
          <p:cNvPr id="2050" name="Picture 2" descr="C:\Users\User\Desktop\Без названия (2)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212976"/>
            <a:ext cx="4608512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73016"/>
            <a:ext cx="3589560" cy="2304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463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3008313" cy="64807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1. </a:t>
            </a:r>
            <a:r>
              <a:rPr lang="ru-RU" dirty="0" err="1">
                <a:solidFill>
                  <a:srgbClr val="FF0000"/>
                </a:solidFill>
              </a:rPr>
              <a:t>Мовно-комунікативна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компетентність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7864" y="273050"/>
            <a:ext cx="5338936" cy="5853113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2. Предметно-методична </a:t>
            </a:r>
            <a:r>
              <a:rPr lang="ru-RU" sz="2000" b="1" dirty="0" err="1" smtClean="0">
                <a:solidFill>
                  <a:srgbClr val="FF0000"/>
                </a:solidFill>
              </a:rPr>
              <a:t>компетентність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r>
              <a:rPr lang="ru-RU" sz="2000" b="1" dirty="0" err="1"/>
              <a:t>володіння</a:t>
            </a:r>
            <a:r>
              <a:rPr lang="ru-RU" sz="2000" b="1" dirty="0"/>
              <a:t> </a:t>
            </a:r>
            <a:r>
              <a:rPr lang="ru-RU" sz="2000" b="1" dirty="0" err="1"/>
              <a:t>поглибленими</a:t>
            </a:r>
            <a:r>
              <a:rPr lang="ru-RU" sz="2000" b="1" dirty="0"/>
              <a:t> </a:t>
            </a:r>
            <a:r>
              <a:rPr lang="ru-RU" sz="2000" b="1" dirty="0" err="1"/>
              <a:t>знаннями</a:t>
            </a:r>
            <a:r>
              <a:rPr lang="ru-RU" sz="2000" b="1" dirty="0"/>
              <a:t> з </a:t>
            </a:r>
            <a:r>
              <a:rPr lang="ru-RU" sz="2000" b="1" dirty="0" err="1"/>
              <a:t>освітньої</a:t>
            </a:r>
            <a:r>
              <a:rPr lang="ru-RU" sz="2000" b="1" dirty="0"/>
              <a:t> </a:t>
            </a:r>
            <a:r>
              <a:rPr lang="ru-RU" sz="2000" b="1" dirty="0" err="1"/>
              <a:t>галузі</a:t>
            </a:r>
            <a:r>
              <a:rPr lang="ru-RU" sz="2000" b="1" dirty="0"/>
              <a:t>/ </a:t>
            </a:r>
            <a:r>
              <a:rPr lang="ru-RU" sz="2000" b="1" dirty="0" err="1"/>
              <a:t>навчального</a:t>
            </a:r>
            <a:r>
              <a:rPr lang="ru-RU" sz="2000" b="1" dirty="0"/>
              <a:t> предмета (</a:t>
            </a:r>
            <a:r>
              <a:rPr lang="ru-RU" sz="2000" b="1" dirty="0" err="1"/>
              <a:t>інтегрованого</a:t>
            </a:r>
            <a:r>
              <a:rPr lang="ru-RU" sz="2000" b="1" dirty="0"/>
              <a:t> курсу), </a:t>
            </a:r>
            <a:r>
              <a:rPr lang="ru-RU" sz="2000" b="1" dirty="0" err="1"/>
              <a:t>оперування</a:t>
            </a:r>
            <a:r>
              <a:rPr lang="ru-RU" sz="2000" b="1" dirty="0"/>
              <a:t> </a:t>
            </a:r>
            <a:r>
              <a:rPr lang="ru-RU" sz="2000" b="1" dirty="0" err="1"/>
              <a:t>інформацією</a:t>
            </a:r>
            <a:r>
              <a:rPr lang="ru-RU" sz="2000" b="1" dirty="0"/>
              <a:t> про </a:t>
            </a:r>
            <a:r>
              <a:rPr lang="ru-RU" sz="2000" b="1" dirty="0" err="1"/>
              <a:t>основні</a:t>
            </a:r>
            <a:r>
              <a:rPr lang="ru-RU" sz="2000" b="1" dirty="0"/>
              <a:t> </a:t>
            </a:r>
            <a:r>
              <a:rPr lang="ru-RU" sz="2000" b="1" dirty="0" err="1"/>
              <a:t>напрями</a:t>
            </a:r>
            <a:r>
              <a:rPr lang="ru-RU" sz="2000" b="1" dirty="0"/>
              <a:t> </a:t>
            </a:r>
            <a:r>
              <a:rPr lang="ru-RU" sz="2000" b="1" dirty="0" err="1"/>
              <a:t>розвитку</a:t>
            </a:r>
            <a:r>
              <a:rPr lang="ru-RU" sz="2000" b="1" dirty="0"/>
              <a:t> </a:t>
            </a:r>
            <a:r>
              <a:rPr lang="ru-RU" sz="2000" b="1" dirty="0" err="1"/>
              <a:t>відповідної</a:t>
            </a:r>
            <a:r>
              <a:rPr lang="ru-RU" sz="2000" b="1" dirty="0"/>
              <a:t> </a:t>
            </a:r>
            <a:r>
              <a:rPr lang="ru-RU" sz="2000" b="1" dirty="0" err="1"/>
              <a:t>галузі</a:t>
            </a:r>
            <a:r>
              <a:rPr lang="ru-RU" sz="2000" b="1" dirty="0"/>
              <a:t> </a:t>
            </a:r>
            <a:r>
              <a:rPr lang="ru-RU" sz="2000" b="1" dirty="0" err="1"/>
              <a:t>знань</a:t>
            </a:r>
            <a:r>
              <a:rPr lang="ru-RU" sz="2000" b="1" dirty="0"/>
              <a:t>; </a:t>
            </a:r>
          </a:p>
          <a:p>
            <a:r>
              <a:rPr lang="ru-RU" sz="2000" b="1" dirty="0"/>
              <a:t>участь в </a:t>
            </a:r>
            <a:r>
              <a:rPr lang="ru-RU" sz="2000" b="1" dirty="0" err="1"/>
              <a:t>апробації</a:t>
            </a:r>
            <a:r>
              <a:rPr lang="ru-RU" sz="2000" b="1" dirty="0"/>
              <a:t> </a:t>
            </a:r>
            <a:r>
              <a:rPr lang="ru-RU" sz="2000" b="1" dirty="0" err="1"/>
              <a:t>нових</a:t>
            </a:r>
            <a:r>
              <a:rPr lang="ru-RU" sz="2000" b="1" dirty="0"/>
              <a:t> методик і </a:t>
            </a:r>
            <a:r>
              <a:rPr lang="ru-RU" sz="2000" b="1" dirty="0" err="1"/>
              <a:t>технологій</a:t>
            </a:r>
            <a:r>
              <a:rPr lang="ru-RU" sz="2000" b="1" dirty="0"/>
              <a:t> </a:t>
            </a:r>
            <a:r>
              <a:rPr lang="ru-RU" sz="2000" b="1" dirty="0" err="1"/>
              <a:t>моделювання</a:t>
            </a:r>
            <a:r>
              <a:rPr lang="ru-RU" sz="2000" b="1" dirty="0"/>
              <a:t> </a:t>
            </a:r>
            <a:r>
              <a:rPr lang="ru-RU" sz="2000" b="1" dirty="0" err="1"/>
              <a:t>змісту</a:t>
            </a:r>
            <a:r>
              <a:rPr lang="ru-RU" sz="2000" b="1" dirty="0"/>
              <a:t> </a:t>
            </a:r>
            <a:r>
              <a:rPr lang="ru-RU" sz="2000" b="1" dirty="0" err="1"/>
              <a:t>навчання</a:t>
            </a:r>
            <a:r>
              <a:rPr lang="ru-RU" sz="2000" b="1" dirty="0"/>
              <a:t> </a:t>
            </a:r>
            <a:r>
              <a:rPr lang="ru-RU" sz="2000" b="1" dirty="0" err="1"/>
              <a:t>відповідно</a:t>
            </a:r>
            <a:r>
              <a:rPr lang="ru-RU" sz="2000" b="1" dirty="0"/>
              <a:t> до </a:t>
            </a:r>
            <a:r>
              <a:rPr lang="ru-RU" sz="2000" b="1" dirty="0" err="1"/>
              <a:t>обов’язкових</a:t>
            </a:r>
            <a:r>
              <a:rPr lang="ru-RU" sz="2000" b="1" dirty="0"/>
              <a:t> </a:t>
            </a:r>
            <a:r>
              <a:rPr lang="ru-RU" sz="2000" b="1" dirty="0" err="1"/>
              <a:t>результатів</a:t>
            </a:r>
            <a:r>
              <a:rPr lang="ru-RU" sz="2000" b="1" dirty="0"/>
              <a:t> </a:t>
            </a:r>
            <a:r>
              <a:rPr lang="ru-RU" sz="2000" b="1" dirty="0" err="1"/>
              <a:t>навчання</a:t>
            </a:r>
            <a:r>
              <a:rPr lang="ru-RU" sz="2000" b="1" dirty="0"/>
              <a:t> </a:t>
            </a:r>
            <a:r>
              <a:rPr lang="ru-RU" sz="2000" b="1" dirty="0" err="1" smtClean="0"/>
              <a:t>студентів</a:t>
            </a:r>
            <a:r>
              <a:rPr lang="ru-RU" sz="2000" b="1" dirty="0" smtClean="0"/>
              <a:t>;</a:t>
            </a:r>
            <a:endParaRPr lang="ru-RU" sz="2000" b="1" dirty="0"/>
          </a:p>
          <a:p>
            <a:r>
              <a:rPr lang="ru-RU" sz="2000" b="1" dirty="0" err="1"/>
              <a:t>надання</a:t>
            </a:r>
            <a:r>
              <a:rPr lang="ru-RU" sz="2000" b="1" dirty="0"/>
              <a:t> </a:t>
            </a:r>
            <a:r>
              <a:rPr lang="ru-RU" sz="2000" b="1" dirty="0" err="1"/>
              <a:t>рекомендацій</a:t>
            </a:r>
            <a:r>
              <a:rPr lang="ru-RU" sz="2000" b="1" dirty="0"/>
              <a:t> </a:t>
            </a:r>
            <a:r>
              <a:rPr lang="ru-RU" sz="2000" b="1" dirty="0" err="1"/>
              <a:t>іншим</a:t>
            </a:r>
            <a:r>
              <a:rPr lang="ru-RU" sz="2000" b="1" dirty="0"/>
              <a:t> </a:t>
            </a:r>
            <a:r>
              <a:rPr lang="ru-RU" sz="2000" b="1" dirty="0" err="1" smtClean="0"/>
              <a:t>викладачам</a:t>
            </a:r>
            <a:r>
              <a:rPr lang="ru-RU" sz="2000" b="1" dirty="0" smtClean="0"/>
              <a:t> </a:t>
            </a:r>
            <a:r>
              <a:rPr lang="ru-RU" sz="2000" b="1" dirty="0" err="1"/>
              <a:t>щодо</a:t>
            </a:r>
            <a:r>
              <a:rPr lang="ru-RU" sz="2000" b="1" dirty="0"/>
              <a:t> </a:t>
            </a:r>
            <a:r>
              <a:rPr lang="ru-RU" sz="2000" b="1" dirty="0" err="1"/>
              <a:t>застосування</a:t>
            </a:r>
            <a:r>
              <a:rPr lang="ru-RU" sz="2000" b="1" dirty="0"/>
              <a:t> </a:t>
            </a:r>
            <a:r>
              <a:rPr lang="ru-RU" sz="2000" b="1" dirty="0" err="1"/>
              <a:t>сучасних</a:t>
            </a:r>
            <a:r>
              <a:rPr lang="ru-RU" sz="2000" b="1" dirty="0"/>
              <a:t> методик і </a:t>
            </a:r>
            <a:r>
              <a:rPr lang="ru-RU" sz="2000" b="1" dirty="0" err="1"/>
              <a:t>технологій</a:t>
            </a:r>
            <a:r>
              <a:rPr lang="ru-RU" sz="2000" b="1" dirty="0"/>
              <a:t> </a:t>
            </a:r>
            <a:r>
              <a:rPr lang="ru-RU" sz="2000" b="1" dirty="0" err="1"/>
              <a:t>формування</a:t>
            </a:r>
            <a:r>
              <a:rPr lang="ru-RU" sz="2000" b="1" dirty="0"/>
              <a:t> в </a:t>
            </a:r>
            <a:r>
              <a:rPr lang="ru-RU" sz="2000" b="1" dirty="0" err="1"/>
              <a:t>учнів</a:t>
            </a:r>
            <a:r>
              <a:rPr lang="ru-RU" sz="2000" b="1" dirty="0"/>
              <a:t> </a:t>
            </a:r>
            <a:r>
              <a:rPr lang="ru-RU" sz="2000" b="1" dirty="0" err="1"/>
              <a:t>складних</a:t>
            </a:r>
            <a:r>
              <a:rPr lang="ru-RU" sz="2000" b="1" dirty="0"/>
              <a:t> понять, </a:t>
            </a:r>
            <a:r>
              <a:rPr lang="ru-RU" sz="2000" b="1" dirty="0" err="1"/>
              <a:t>навичок</a:t>
            </a:r>
            <a:r>
              <a:rPr lang="ru-RU" sz="2000" b="1" dirty="0"/>
              <a:t> </a:t>
            </a:r>
            <a:r>
              <a:rPr lang="ru-RU" sz="2000" b="1" dirty="0" err="1"/>
              <a:t>самостійної</a:t>
            </a:r>
            <a:r>
              <a:rPr lang="ru-RU" sz="2000" b="1" dirty="0"/>
              <a:t> </a:t>
            </a:r>
            <a:r>
              <a:rPr lang="ru-RU" sz="2000" b="1" dirty="0" err="1"/>
              <a:t>пошукової</a:t>
            </a:r>
            <a:r>
              <a:rPr lang="ru-RU" sz="2000" b="1" dirty="0"/>
              <a:t> </a:t>
            </a:r>
            <a:r>
              <a:rPr lang="ru-RU" sz="2000" b="1" dirty="0" err="1"/>
              <a:t>діяльності</a:t>
            </a:r>
            <a:r>
              <a:rPr lang="ru-RU" sz="2000" b="1" dirty="0"/>
              <a:t> </a:t>
            </a:r>
            <a:r>
              <a:rPr lang="ru-RU" sz="2000" b="1" dirty="0" err="1" smtClean="0"/>
              <a:t>здобувачів</a:t>
            </a:r>
            <a:r>
              <a:rPr lang="ru-RU" sz="2000" b="1" dirty="0" smtClean="0"/>
              <a:t> </a:t>
            </a:r>
            <a:r>
              <a:rPr lang="ru-RU" sz="2000" b="1" dirty="0" err="1"/>
              <a:t>відповідно</a:t>
            </a:r>
            <a:r>
              <a:rPr lang="ru-RU" sz="2000" b="1" dirty="0"/>
              <a:t> до </a:t>
            </a:r>
            <a:r>
              <a:rPr lang="ru-RU" sz="2000" b="1" dirty="0" err="1"/>
              <a:t>обов’язкових</a:t>
            </a:r>
            <a:r>
              <a:rPr lang="ru-RU" sz="2000" b="1" dirty="0"/>
              <a:t> </a:t>
            </a:r>
            <a:r>
              <a:rPr lang="ru-RU" sz="2000" b="1" dirty="0" err="1"/>
              <a:t>результатів</a:t>
            </a:r>
            <a:r>
              <a:rPr lang="ru-RU" sz="2000" b="1" dirty="0"/>
              <a:t> </a:t>
            </a:r>
            <a:r>
              <a:rPr lang="ru-RU" sz="2000" b="1" dirty="0" err="1" smtClean="0"/>
              <a:t>навчання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504" y="692696"/>
            <a:ext cx="3744416" cy="5832648"/>
          </a:xfrm>
        </p:spPr>
        <p:txBody>
          <a:bodyPr>
            <a:normAutofit/>
          </a:bodyPr>
          <a:lstStyle/>
          <a:p>
            <a:r>
              <a:rPr lang="ru-RU" sz="1800" dirty="0" err="1"/>
              <a:t>Ця</a:t>
            </a:r>
            <a:r>
              <a:rPr lang="ru-RU" sz="1800" dirty="0"/>
              <a:t> </a:t>
            </a:r>
            <a:r>
              <a:rPr lang="ru-RU" sz="1800" dirty="0" err="1"/>
              <a:t>компетентність</a:t>
            </a:r>
            <a:r>
              <a:rPr lang="ru-RU" sz="1800" dirty="0"/>
              <a:t> </a:t>
            </a:r>
            <a:r>
              <a:rPr lang="ru-RU" sz="1800" dirty="0" err="1"/>
              <a:t>передбачає</a:t>
            </a:r>
            <a:r>
              <a:rPr lang="ru-RU" sz="1800" dirty="0"/>
              <a:t> </a:t>
            </a:r>
            <a:r>
              <a:rPr lang="ru-RU" sz="1800" dirty="0" err="1"/>
              <a:t>здійснення</a:t>
            </a:r>
            <a:r>
              <a:rPr lang="ru-RU" sz="1800" dirty="0"/>
              <a:t> </a:t>
            </a:r>
            <a:r>
              <a:rPr lang="ru-RU" sz="1800" dirty="0" err="1"/>
              <a:t>усної</a:t>
            </a:r>
            <a:r>
              <a:rPr lang="ru-RU" sz="1800" dirty="0"/>
              <a:t> та </a:t>
            </a:r>
            <a:r>
              <a:rPr lang="ru-RU" sz="1800" dirty="0" err="1"/>
              <a:t>письмової</a:t>
            </a:r>
            <a:r>
              <a:rPr lang="ru-RU" sz="1800" dirty="0"/>
              <a:t> </a:t>
            </a:r>
            <a:r>
              <a:rPr lang="ru-RU" sz="1800" dirty="0" err="1"/>
              <a:t>комунікації</a:t>
            </a:r>
            <a:r>
              <a:rPr lang="ru-RU" sz="1800" dirty="0"/>
              <a:t> державною </a:t>
            </a:r>
            <a:r>
              <a:rPr lang="ru-RU" sz="1800" dirty="0" err="1"/>
              <a:t>мовою</a:t>
            </a:r>
            <a:r>
              <a:rPr lang="ru-RU" sz="1800" dirty="0"/>
              <a:t>, </a:t>
            </a:r>
            <a:r>
              <a:rPr lang="ru-RU" sz="1800" dirty="0" err="1"/>
              <a:t>збагачення</a:t>
            </a:r>
            <a:r>
              <a:rPr lang="ru-RU" sz="1800" dirty="0"/>
              <a:t> </a:t>
            </a:r>
            <a:r>
              <a:rPr lang="ru-RU" sz="1800" dirty="0" err="1"/>
              <a:t>мовлення</a:t>
            </a:r>
            <a:r>
              <a:rPr lang="ru-RU" sz="1800" dirty="0"/>
              <a:t> </a:t>
            </a:r>
            <a:r>
              <a:rPr lang="ru-RU" sz="1800" dirty="0" err="1"/>
              <a:t>учнів</a:t>
            </a:r>
            <a:r>
              <a:rPr lang="ru-RU" sz="1800" dirty="0"/>
              <a:t> та </a:t>
            </a:r>
            <a:r>
              <a:rPr lang="ru-RU" sz="1800" dirty="0" err="1"/>
              <a:t>сприяння</a:t>
            </a:r>
            <a:r>
              <a:rPr lang="ru-RU" sz="1800" dirty="0"/>
              <a:t> </a:t>
            </a:r>
            <a:r>
              <a:rPr lang="ru-RU" sz="1800" dirty="0" err="1"/>
              <a:t>їхній</a:t>
            </a:r>
            <a:r>
              <a:rPr lang="ru-RU" sz="1800" dirty="0"/>
              <a:t> </a:t>
            </a:r>
            <a:r>
              <a:rPr lang="ru-RU" sz="1800" dirty="0" err="1"/>
              <a:t>мовній</a:t>
            </a:r>
            <a:r>
              <a:rPr lang="ru-RU" sz="1800" dirty="0"/>
              <a:t> </a:t>
            </a:r>
            <a:r>
              <a:rPr lang="ru-RU" sz="1800" dirty="0" err="1"/>
              <a:t>творчості</a:t>
            </a:r>
            <a:r>
              <a:rPr lang="ru-RU" sz="1800" dirty="0"/>
              <a:t>. </a:t>
            </a:r>
          </a:p>
          <a:p>
            <a:endParaRPr lang="ru-RU" sz="1800" dirty="0"/>
          </a:p>
          <a:p>
            <a:r>
              <a:rPr lang="ru-RU" sz="1800" b="1" u="sng" dirty="0"/>
              <a:t>Вона </a:t>
            </a:r>
            <a:r>
              <a:rPr lang="ru-RU" sz="1800" b="1" u="sng" dirty="0" err="1"/>
              <a:t>включає</a:t>
            </a:r>
            <a:r>
              <a:rPr lang="ru-RU" sz="1800" b="1" u="sng" dirty="0"/>
              <a:t> </a:t>
            </a:r>
            <a:r>
              <a:rPr lang="ru-RU" sz="1800" b="1" u="sng" dirty="0" err="1"/>
              <a:t>такі</a:t>
            </a:r>
            <a:r>
              <a:rPr lang="ru-RU" sz="1800" b="1" u="sng" dirty="0"/>
              <a:t> </a:t>
            </a:r>
            <a:r>
              <a:rPr lang="ru-RU" sz="1800" b="1" u="sng" dirty="0" err="1"/>
              <a:t>складові</a:t>
            </a:r>
            <a:r>
              <a:rPr lang="ru-RU" sz="1800" b="1" u="sng" dirty="0"/>
              <a:t>:</a:t>
            </a:r>
          </a:p>
          <a:p>
            <a:endParaRPr lang="ru-RU" sz="1800" dirty="0"/>
          </a:p>
          <a:p>
            <a:r>
              <a:rPr lang="ru-RU" sz="1800" dirty="0" smtClean="0"/>
              <a:t>Здатність </a:t>
            </a:r>
            <a:r>
              <a:rPr lang="ru-RU" sz="1800" dirty="0"/>
              <a:t>до </a:t>
            </a:r>
            <a:r>
              <a:rPr lang="ru-RU" sz="1800" dirty="0" err="1"/>
              <a:t>спілкування</a:t>
            </a:r>
            <a:r>
              <a:rPr lang="ru-RU" sz="1800" dirty="0"/>
              <a:t> державною </a:t>
            </a:r>
            <a:r>
              <a:rPr lang="ru-RU" sz="1800" dirty="0" err="1"/>
              <a:t>мовою</a:t>
            </a:r>
            <a:r>
              <a:rPr lang="ru-RU" sz="1800" dirty="0"/>
              <a:t>. </a:t>
            </a:r>
          </a:p>
          <a:p>
            <a:r>
              <a:rPr lang="ru-RU" sz="1800" dirty="0" err="1" smtClean="0"/>
              <a:t>Влучне</a:t>
            </a:r>
            <a:r>
              <a:rPr lang="ru-RU" sz="1800" dirty="0" smtClean="0"/>
              <a:t> </a:t>
            </a:r>
            <a:r>
              <a:rPr lang="ru-RU" sz="1800" dirty="0" err="1"/>
              <a:t>застосування</a:t>
            </a:r>
            <a:r>
              <a:rPr lang="ru-RU" sz="1800" dirty="0"/>
              <a:t> </a:t>
            </a:r>
            <a:r>
              <a:rPr lang="ru-RU" sz="1800" dirty="0" err="1"/>
              <a:t>інтонаційних</a:t>
            </a:r>
            <a:r>
              <a:rPr lang="ru-RU" sz="1800" dirty="0"/>
              <a:t> та </a:t>
            </a:r>
            <a:r>
              <a:rPr lang="ru-RU" sz="1800" dirty="0" err="1"/>
              <a:t>позамовних</a:t>
            </a:r>
            <a:r>
              <a:rPr lang="ru-RU" sz="1800" dirty="0"/>
              <a:t> </a:t>
            </a:r>
            <a:r>
              <a:rPr lang="ru-RU" sz="1800" dirty="0" err="1"/>
              <a:t>засобів</a:t>
            </a:r>
            <a:r>
              <a:rPr lang="ru-RU" sz="1800" dirty="0"/>
              <a:t> </a:t>
            </a:r>
            <a:r>
              <a:rPr lang="ru-RU" sz="1800" dirty="0" err="1"/>
              <a:t>виразності</a:t>
            </a:r>
            <a:r>
              <a:rPr lang="ru-RU" sz="1800" dirty="0"/>
              <a:t> </a:t>
            </a:r>
            <a:r>
              <a:rPr lang="ru-RU" sz="1800" dirty="0" err="1"/>
              <a:t>мовлення</a:t>
            </a:r>
            <a:r>
              <a:rPr lang="ru-RU" sz="1800" dirty="0"/>
              <a:t>; </a:t>
            </a:r>
          </a:p>
          <a:p>
            <a:r>
              <a:rPr lang="ru-RU" sz="1800" dirty="0" err="1" smtClean="0"/>
              <a:t>Аргументоване</a:t>
            </a:r>
            <a:r>
              <a:rPr lang="ru-RU" sz="1800" dirty="0" smtClean="0"/>
              <a:t> </a:t>
            </a:r>
            <a:r>
              <a:rPr lang="ru-RU" sz="1800" dirty="0" err="1"/>
              <a:t>висловлювання</a:t>
            </a:r>
            <a:r>
              <a:rPr lang="ru-RU" sz="1800" dirty="0"/>
              <a:t> </a:t>
            </a:r>
            <a:r>
              <a:rPr lang="ru-RU" sz="1800" dirty="0" err="1"/>
              <a:t>власних</a:t>
            </a:r>
            <a:r>
              <a:rPr lang="ru-RU" sz="1800" dirty="0"/>
              <a:t> думок державною </a:t>
            </a:r>
            <a:r>
              <a:rPr lang="ru-RU" sz="1800" dirty="0" err="1"/>
              <a:t>мовою</a:t>
            </a:r>
            <a:r>
              <a:rPr lang="ru-RU" sz="1800" dirty="0"/>
              <a:t>;</a:t>
            </a:r>
          </a:p>
          <a:p>
            <a:r>
              <a:rPr lang="ru-RU" sz="1800" dirty="0" err="1" smtClean="0"/>
              <a:t>Надання</a:t>
            </a:r>
            <a:r>
              <a:rPr lang="ru-RU" sz="1800" dirty="0" smtClean="0"/>
              <a:t> </a:t>
            </a:r>
            <a:r>
              <a:rPr lang="ru-RU" sz="1800" dirty="0" err="1"/>
              <a:t>вичерпних</a:t>
            </a:r>
            <a:r>
              <a:rPr lang="ru-RU" sz="1800" dirty="0"/>
              <a:t> та </a:t>
            </a:r>
            <a:r>
              <a:rPr lang="ru-RU" sz="1800" dirty="0" err="1"/>
              <a:t>чітких</a:t>
            </a:r>
            <a:r>
              <a:rPr lang="ru-RU" sz="1800" dirty="0"/>
              <a:t> </a:t>
            </a:r>
            <a:r>
              <a:rPr lang="ru-RU" sz="1800" dirty="0" err="1"/>
              <a:t>відповідей</a:t>
            </a:r>
            <a:r>
              <a:rPr lang="ru-RU" sz="1800" dirty="0"/>
              <a:t> на </a:t>
            </a:r>
            <a:r>
              <a:rPr lang="ru-RU" sz="1800" dirty="0" err="1"/>
              <a:t>запитання</a:t>
            </a:r>
            <a:r>
              <a:rPr lang="ru-RU" sz="1800" dirty="0"/>
              <a:t> </a:t>
            </a:r>
            <a:r>
              <a:rPr lang="ru-RU" sz="1800" dirty="0" err="1"/>
              <a:t>учнів</a:t>
            </a:r>
            <a:r>
              <a:rPr lang="ru-RU" sz="1800" dirty="0"/>
              <a:t> про </a:t>
            </a:r>
            <a:r>
              <a:rPr lang="ru-RU" sz="1800" dirty="0" err="1"/>
              <a:t>різні</a:t>
            </a:r>
            <a:r>
              <a:rPr lang="ru-RU" sz="1800" dirty="0"/>
              <a:t> </a:t>
            </a:r>
            <a:r>
              <a:rPr lang="ru-RU" sz="1800" dirty="0" err="1"/>
              <a:t>аспекти</a:t>
            </a:r>
            <a:r>
              <a:rPr lang="ru-RU" sz="1800" dirty="0"/>
              <a:t> </a:t>
            </a:r>
            <a:r>
              <a:rPr lang="ru-RU" sz="1800" dirty="0" err="1"/>
              <a:t>навчального</a:t>
            </a:r>
            <a:r>
              <a:rPr lang="ru-RU" sz="1800" dirty="0"/>
              <a:t> </a:t>
            </a:r>
            <a:r>
              <a:rPr lang="ru-RU" sz="1800" dirty="0" err="1"/>
              <a:t>матеріалу</a:t>
            </a:r>
            <a:r>
              <a:rPr 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934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116632"/>
            <a:ext cx="8640960" cy="79208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З. </a:t>
            </a:r>
            <a:r>
              <a:rPr lang="ru-RU" sz="3600" b="1" dirty="0" err="1">
                <a:solidFill>
                  <a:srgbClr val="FF0000"/>
                </a:solidFill>
              </a:rPr>
              <a:t>Інформаційно-цифрова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компетентність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7" name="Рисунок 2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064896" cy="5473154"/>
          </a:xfrm>
        </p:spPr>
        <p:txBody>
          <a:bodyPr>
            <a:noAutofit/>
          </a:bodyPr>
          <a:lstStyle/>
          <a:p>
            <a:r>
              <a:rPr lang="ru-RU" sz="2400" dirty="0" err="1"/>
              <a:t>Ця</a:t>
            </a:r>
            <a:r>
              <a:rPr lang="ru-RU" sz="2400" dirty="0"/>
              <a:t> </a:t>
            </a:r>
            <a:r>
              <a:rPr lang="ru-RU" sz="2400" dirty="0" err="1"/>
              <a:t>компетентність</a:t>
            </a:r>
            <a:r>
              <a:rPr lang="ru-RU" sz="2400" dirty="0"/>
              <a:t> </a:t>
            </a:r>
            <a:r>
              <a:rPr lang="ru-RU" sz="2400" dirty="0" err="1"/>
              <a:t>характеризується</a:t>
            </a:r>
            <a:r>
              <a:rPr lang="ru-RU" sz="2400" dirty="0"/>
              <a:t> </a:t>
            </a:r>
            <a:r>
              <a:rPr lang="ru-RU" sz="2400" dirty="0" err="1"/>
              <a:t>наявністю</a:t>
            </a:r>
            <a:r>
              <a:rPr lang="ru-RU" sz="2400" dirty="0"/>
              <a:t> таких </a:t>
            </a:r>
            <a:r>
              <a:rPr lang="ru-RU" sz="2400" dirty="0" err="1"/>
              <a:t>знань</a:t>
            </a:r>
            <a:r>
              <a:rPr lang="ru-RU" sz="2400" dirty="0"/>
              <a:t>, </a:t>
            </a:r>
            <a:r>
              <a:rPr lang="ru-RU" sz="2400" dirty="0" err="1"/>
              <a:t>умінь</a:t>
            </a:r>
            <a:r>
              <a:rPr lang="ru-RU" sz="2400" dirty="0"/>
              <a:t> та </a:t>
            </a:r>
            <a:r>
              <a:rPr lang="ru-RU" sz="2400" dirty="0" err="1"/>
              <a:t>навичок</a:t>
            </a:r>
            <a:r>
              <a:rPr lang="ru-RU" sz="2400" dirty="0"/>
              <a:t> </a:t>
            </a:r>
            <a:r>
              <a:rPr lang="ru-RU" sz="2400" dirty="0" err="1" smtClean="0"/>
              <a:t>викладача</a:t>
            </a:r>
            <a:r>
              <a:rPr lang="ru-RU" sz="2400" dirty="0" smtClean="0"/>
              <a:t>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dirty="0" err="1" smtClean="0"/>
              <a:t>використання</a:t>
            </a:r>
            <a:r>
              <a:rPr lang="ru-RU" sz="2400" dirty="0" smtClean="0"/>
              <a:t> </a:t>
            </a:r>
            <a:r>
              <a:rPr lang="ru-RU" sz="2400" dirty="0" err="1"/>
              <a:t>цифрових</a:t>
            </a:r>
            <a:r>
              <a:rPr lang="ru-RU" sz="2400" dirty="0"/>
              <a:t> </a:t>
            </a:r>
            <a:r>
              <a:rPr lang="ru-RU" sz="2400" dirty="0" err="1"/>
              <a:t>пристроїв</a:t>
            </a:r>
            <a:r>
              <a:rPr lang="ru-RU" sz="2400" dirty="0"/>
              <a:t>,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програмного</a:t>
            </a:r>
            <a:r>
              <a:rPr lang="ru-RU" sz="2400" dirty="0"/>
              <a:t> </a:t>
            </a:r>
            <a:r>
              <a:rPr lang="ru-RU" sz="2400" dirty="0" err="1"/>
              <a:t>забезпечення</a:t>
            </a:r>
            <a:r>
              <a:rPr lang="ru-RU" sz="2400" dirty="0"/>
              <a:t>, </a:t>
            </a:r>
            <a:r>
              <a:rPr lang="ru-RU" sz="2400" dirty="0" err="1"/>
              <a:t>цифрових</a:t>
            </a:r>
            <a:r>
              <a:rPr lang="ru-RU" sz="2400" dirty="0"/>
              <a:t> </a:t>
            </a:r>
            <a:r>
              <a:rPr lang="ru-RU" sz="2400" dirty="0" err="1"/>
              <a:t>сервісів</a:t>
            </a:r>
            <a:r>
              <a:rPr lang="ru-RU" sz="2400" dirty="0"/>
              <a:t> і </a:t>
            </a:r>
            <a:r>
              <a:rPr lang="ru-RU" sz="2400" dirty="0" err="1"/>
              <a:t>технологій</a:t>
            </a:r>
            <a:r>
              <a:rPr lang="ru-RU" sz="2400" dirty="0"/>
              <a:t> для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освітнього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, </a:t>
            </a:r>
            <a:r>
              <a:rPr lang="ru-RU" sz="2400" dirty="0" err="1"/>
              <a:t>професійного</a:t>
            </a:r>
            <a:r>
              <a:rPr lang="ru-RU" sz="2400" dirty="0"/>
              <a:t> </a:t>
            </a:r>
            <a:r>
              <a:rPr lang="ru-RU" sz="2400" dirty="0" err="1"/>
              <a:t>спілкування</a:t>
            </a:r>
            <a:r>
              <a:rPr lang="ru-RU" sz="2400" dirty="0"/>
              <a:t>;</a:t>
            </a:r>
            <a:br>
              <a:rPr lang="ru-RU" sz="2400" dirty="0"/>
            </a:br>
            <a:r>
              <a:rPr lang="ru-RU" sz="2400" dirty="0" err="1"/>
              <a:t>опрацювання</a:t>
            </a:r>
            <a:r>
              <a:rPr lang="ru-RU" sz="2400" dirty="0"/>
              <a:t> </a:t>
            </a:r>
            <a:r>
              <a:rPr lang="ru-RU" sz="2400" dirty="0" err="1"/>
              <a:t>основних</a:t>
            </a:r>
            <a:r>
              <a:rPr lang="ru-RU" sz="2400" dirty="0"/>
              <a:t> </a:t>
            </a:r>
            <a:r>
              <a:rPr lang="ru-RU" sz="2400" dirty="0" err="1"/>
              <a:t>типів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 (</a:t>
            </a:r>
            <a:r>
              <a:rPr lang="ru-RU" sz="2400" dirty="0" err="1"/>
              <a:t>тексти</a:t>
            </a:r>
            <a:r>
              <a:rPr lang="ru-RU" sz="2400" dirty="0"/>
              <a:t>, </a:t>
            </a:r>
            <a:r>
              <a:rPr lang="ru-RU" sz="2400" dirty="0" err="1"/>
              <a:t>презентації</a:t>
            </a:r>
            <a:r>
              <a:rPr lang="ru-RU" sz="2400" dirty="0"/>
              <a:t>, </a:t>
            </a:r>
            <a:r>
              <a:rPr lang="ru-RU" sz="2400" dirty="0" err="1"/>
              <a:t>графіки</a:t>
            </a:r>
            <a:r>
              <a:rPr lang="ru-RU" sz="2400" dirty="0"/>
              <a:t>, </a:t>
            </a:r>
            <a:r>
              <a:rPr lang="ru-RU" sz="2400" dirty="0" err="1"/>
              <a:t>електронні</a:t>
            </a:r>
            <a:r>
              <a:rPr lang="ru-RU" sz="2400" dirty="0"/>
              <a:t> </a:t>
            </a:r>
            <a:r>
              <a:rPr lang="ru-RU" sz="2400" dirty="0" err="1"/>
              <a:t>таблиці</a:t>
            </a:r>
            <a:r>
              <a:rPr lang="ru-RU" sz="2400" dirty="0"/>
              <a:t>, </a:t>
            </a:r>
            <a:r>
              <a:rPr lang="ru-RU" sz="2400" dirty="0" err="1"/>
              <a:t>аудіо</a:t>
            </a:r>
            <a:r>
              <a:rPr lang="ru-RU" sz="2400" dirty="0"/>
              <a:t>- та </a:t>
            </a:r>
            <a:r>
              <a:rPr lang="ru-RU" sz="2400" dirty="0" err="1"/>
              <a:t>відеоматеріали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); </a:t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dirty="0" err="1" smtClean="0"/>
              <a:t>використання</a:t>
            </a:r>
            <a:r>
              <a:rPr lang="ru-RU" sz="2400" dirty="0" smtClean="0"/>
              <a:t> </a:t>
            </a:r>
            <a:r>
              <a:rPr lang="ru-RU" sz="2400" dirty="0" err="1"/>
              <a:t>цифрових</a:t>
            </a:r>
            <a:r>
              <a:rPr lang="ru-RU" sz="2400" dirty="0"/>
              <a:t> </a:t>
            </a:r>
            <a:r>
              <a:rPr lang="ru-RU" sz="2400" dirty="0" err="1"/>
              <a:t>сервісів</a:t>
            </a:r>
            <a:r>
              <a:rPr lang="ru-RU" sz="2400" dirty="0"/>
              <a:t> і </a:t>
            </a:r>
            <a:r>
              <a:rPr lang="ru-RU" sz="2400" dirty="0" err="1"/>
              <a:t>технологій</a:t>
            </a:r>
            <a:r>
              <a:rPr lang="ru-RU" sz="2400" dirty="0"/>
              <a:t> для </a:t>
            </a:r>
            <a:r>
              <a:rPr lang="ru-RU" sz="2400" dirty="0" err="1"/>
              <a:t>професійного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(онлайн-</a:t>
            </a:r>
            <a:r>
              <a:rPr lang="ru-RU" sz="2400" dirty="0" err="1"/>
              <a:t>тренінги</a:t>
            </a:r>
            <a:r>
              <a:rPr lang="ru-RU" sz="2400" dirty="0"/>
              <a:t>, </a:t>
            </a:r>
            <a:r>
              <a:rPr lang="ru-RU" sz="2400" dirty="0" err="1"/>
              <a:t>дистанційні</a:t>
            </a:r>
            <a:r>
              <a:rPr lang="ru-RU" sz="2400" dirty="0"/>
              <a:t> </a:t>
            </a:r>
            <a:r>
              <a:rPr lang="ru-RU" sz="2400" dirty="0" err="1"/>
              <a:t>курси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); </a:t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dirty="0" err="1" smtClean="0"/>
              <a:t>захист</a:t>
            </a:r>
            <a:r>
              <a:rPr lang="ru-RU" sz="2400" dirty="0" smtClean="0"/>
              <a:t> </a:t>
            </a:r>
            <a:r>
              <a:rPr lang="ru-RU" sz="2400" dirty="0" err="1"/>
              <a:t>власних</a:t>
            </a:r>
            <a:r>
              <a:rPr lang="ru-RU" sz="2400" dirty="0"/>
              <a:t> </a:t>
            </a:r>
            <a:r>
              <a:rPr lang="ru-RU" sz="2400" dirty="0" err="1"/>
              <a:t>персональних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 в </a:t>
            </a:r>
            <a:r>
              <a:rPr lang="ru-RU" sz="2400" dirty="0" err="1"/>
              <a:t>мережі</a:t>
            </a:r>
            <a:r>
              <a:rPr lang="ru-RU" sz="2400" dirty="0"/>
              <a:t> </a:t>
            </a:r>
            <a:r>
              <a:rPr lang="ru-RU" sz="2400" dirty="0" err="1"/>
              <a:t>інтернет</a:t>
            </a:r>
            <a:r>
              <a:rPr lang="ru-RU" sz="2400" dirty="0"/>
              <a:t>;</a:t>
            </a:r>
            <a:br>
              <a:rPr lang="ru-RU" sz="2400" dirty="0"/>
            </a:br>
            <a:r>
              <a:rPr lang="ru-RU" sz="2400" dirty="0" err="1"/>
              <a:t>уникнення</a:t>
            </a:r>
            <a:r>
              <a:rPr lang="ru-RU" sz="2400" dirty="0"/>
              <a:t> </a:t>
            </a:r>
            <a:r>
              <a:rPr lang="ru-RU" sz="2400" dirty="0" err="1"/>
              <a:t>небезпек</a:t>
            </a:r>
            <a:r>
              <a:rPr lang="ru-RU" sz="2400" dirty="0"/>
              <a:t> в </a:t>
            </a:r>
            <a:r>
              <a:rPr lang="ru-RU" sz="2400" dirty="0" err="1"/>
              <a:t>інформаційному</a:t>
            </a:r>
            <a:r>
              <a:rPr lang="ru-RU" sz="2400" dirty="0"/>
              <a:t> </a:t>
            </a:r>
            <a:r>
              <a:rPr lang="ru-RU" sz="2400" dirty="0" err="1"/>
              <a:t>просторі</a:t>
            </a:r>
            <a:r>
              <a:rPr lang="ru-RU" sz="2400" dirty="0"/>
              <a:t>, </a:t>
            </a:r>
            <a:r>
              <a:rPr lang="ru-RU" sz="2400" dirty="0" err="1"/>
              <a:t>перевірка</a:t>
            </a:r>
            <a:r>
              <a:rPr lang="ru-RU" sz="2400" dirty="0"/>
              <a:t> </a:t>
            </a:r>
            <a:r>
              <a:rPr lang="ru-RU" sz="2400" dirty="0" err="1"/>
              <a:t>надійності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 і </a:t>
            </a:r>
            <a:r>
              <a:rPr lang="ru-RU" sz="2400" dirty="0" err="1"/>
              <a:t>достовірності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в </a:t>
            </a:r>
            <a:r>
              <a:rPr lang="ru-RU" sz="2400" dirty="0" err="1"/>
              <a:t>мережі</a:t>
            </a:r>
            <a:r>
              <a:rPr lang="ru-RU" sz="2400" dirty="0"/>
              <a:t> </a:t>
            </a:r>
            <a:r>
              <a:rPr lang="ru-RU" sz="2400" dirty="0" err="1" smtClean="0"/>
              <a:t>інтернет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5198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4. Психологічна </a:t>
            </a:r>
            <a:r>
              <a:rPr lang="ru-RU" sz="3200" dirty="0" err="1">
                <a:solidFill>
                  <a:srgbClr val="FF0000"/>
                </a:solidFill>
              </a:rPr>
              <a:t>компетентність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u="sng" dirty="0"/>
              <a:t>Вона </a:t>
            </a:r>
            <a:r>
              <a:rPr lang="ru-RU" b="1" u="sng" dirty="0" err="1"/>
              <a:t>включає</a:t>
            </a:r>
            <a:r>
              <a:rPr lang="ru-RU" b="1" u="sng" dirty="0"/>
              <a:t> </a:t>
            </a:r>
            <a:r>
              <a:rPr lang="ru-RU" b="1" u="sng" dirty="0" err="1"/>
              <a:t>такі</a:t>
            </a:r>
            <a:r>
              <a:rPr lang="ru-RU" b="1" u="sng" dirty="0"/>
              <a:t> </a:t>
            </a:r>
            <a:r>
              <a:rPr lang="ru-RU" b="1" u="sng" dirty="0" err="1"/>
              <a:t>складові</a:t>
            </a:r>
            <a:r>
              <a:rPr lang="ru-RU" b="1" u="sng" dirty="0"/>
              <a:t>:</a:t>
            </a:r>
          </a:p>
          <a:p>
            <a:endParaRPr lang="ru-RU" dirty="0"/>
          </a:p>
          <a:p>
            <a:r>
              <a:rPr lang="ru-RU" dirty="0"/>
              <a:t>Здатність </a:t>
            </a:r>
            <a:r>
              <a:rPr lang="ru-RU" dirty="0" err="1"/>
              <a:t>визначати</a:t>
            </a:r>
            <a:r>
              <a:rPr lang="ru-RU" dirty="0"/>
              <a:t> і </a:t>
            </a:r>
            <a:r>
              <a:rPr lang="ru-RU" dirty="0" err="1"/>
              <a:t>враховувати</a:t>
            </a:r>
            <a:r>
              <a:rPr lang="ru-RU" dirty="0"/>
              <a:t> в </a:t>
            </a:r>
            <a:r>
              <a:rPr lang="ru-RU" dirty="0" err="1"/>
              <a:t>освітньому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вікові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індивідуальні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 smtClean="0"/>
              <a:t>студентів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Здатність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студентами,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позитивної</a:t>
            </a:r>
            <a:r>
              <a:rPr lang="ru-RU" dirty="0"/>
              <a:t> </a:t>
            </a:r>
            <a:r>
              <a:rPr lang="ru-RU" dirty="0" err="1"/>
              <a:t>самооцінки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/>
              <a:t>Я</a:t>
            </a:r>
            <a:r>
              <a:rPr lang="ru-RU" dirty="0" smtClean="0"/>
              <a:t>-</a:t>
            </a:r>
            <a:r>
              <a:rPr lang="ru-RU" dirty="0" err="1" smtClean="0"/>
              <a:t>ідентичності</a:t>
            </a:r>
            <a:r>
              <a:rPr lang="ru-RU" dirty="0"/>
              <a:t>. </a:t>
            </a:r>
            <a:endParaRPr lang="ru-RU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504" y="1435100"/>
            <a:ext cx="3888432" cy="4691063"/>
          </a:xfrm>
        </p:spPr>
        <p:txBody>
          <a:bodyPr>
            <a:noAutofit/>
          </a:bodyPr>
          <a:lstStyle/>
          <a:p>
            <a:r>
              <a:rPr lang="ru-RU" sz="2400" b="1" dirty="0"/>
              <a:t>Здатність формувати </a:t>
            </a:r>
            <a:r>
              <a:rPr lang="ru-RU" sz="2400" b="1" dirty="0" err="1"/>
              <a:t>мотивацію</a:t>
            </a:r>
            <a:r>
              <a:rPr lang="ru-RU" sz="2400" b="1" dirty="0"/>
              <a:t> </a:t>
            </a:r>
            <a:r>
              <a:rPr lang="ru-RU" sz="2400" b="1" dirty="0" err="1" smtClean="0"/>
              <a:t>студентів</a:t>
            </a:r>
            <a:r>
              <a:rPr lang="ru-RU" sz="2400" b="1" dirty="0" smtClean="0"/>
              <a:t> </a:t>
            </a:r>
            <a:r>
              <a:rPr lang="ru-RU" sz="2400" b="1" dirty="0"/>
              <a:t>та </a:t>
            </a:r>
            <a:r>
              <a:rPr lang="ru-RU" sz="2400" b="1" dirty="0" err="1"/>
              <a:t>організовувати</a:t>
            </a:r>
            <a:r>
              <a:rPr lang="ru-RU" sz="2400" b="1" dirty="0"/>
              <a:t> </a:t>
            </a:r>
            <a:r>
              <a:rPr lang="ru-RU" sz="2400" b="1" dirty="0" err="1"/>
              <a:t>їхню</a:t>
            </a:r>
            <a:r>
              <a:rPr lang="ru-RU" sz="2400" b="1" dirty="0"/>
              <a:t> </a:t>
            </a:r>
            <a:r>
              <a:rPr lang="ru-RU" sz="2400" b="1" dirty="0" err="1"/>
              <a:t>пізнавальну</a:t>
            </a:r>
            <a:r>
              <a:rPr lang="ru-RU" sz="2400" b="1" dirty="0"/>
              <a:t> </a:t>
            </a:r>
            <a:r>
              <a:rPr lang="ru-RU" sz="2400" b="1" dirty="0" err="1"/>
              <a:t>діяльність</a:t>
            </a:r>
            <a:r>
              <a:rPr lang="ru-RU" sz="2400" b="1" dirty="0"/>
              <a:t>. </a:t>
            </a:r>
            <a:endParaRPr lang="ru-RU" sz="2400" b="1" dirty="0" smtClean="0"/>
          </a:p>
          <a:p>
            <a:r>
              <a:rPr lang="ru-RU" sz="2400" b="1" dirty="0" err="1" smtClean="0"/>
              <a:t>Ця</a:t>
            </a:r>
            <a:r>
              <a:rPr lang="ru-RU" sz="2400" b="1" dirty="0" smtClean="0"/>
              <a:t> </a:t>
            </a:r>
            <a:r>
              <a:rPr lang="ru-RU" sz="2400" b="1" dirty="0" err="1"/>
              <a:t>компетентність</a:t>
            </a:r>
            <a:r>
              <a:rPr lang="ru-RU" sz="2400" b="1" dirty="0"/>
              <a:t> </a:t>
            </a:r>
            <a:r>
              <a:rPr lang="ru-RU" sz="2400" b="1" dirty="0" err="1"/>
              <a:t>характеризується</a:t>
            </a:r>
            <a:r>
              <a:rPr lang="ru-RU" sz="2400" b="1" dirty="0"/>
              <a:t> </a:t>
            </a:r>
            <a:r>
              <a:rPr lang="ru-RU" sz="2400" b="1" dirty="0" err="1"/>
              <a:t>використанням</a:t>
            </a:r>
            <a:r>
              <a:rPr lang="ru-RU" sz="2400" b="1" dirty="0"/>
              <a:t> </a:t>
            </a:r>
            <a:r>
              <a:rPr lang="ru-RU" sz="2400" b="1" dirty="0" err="1" smtClean="0"/>
              <a:t>викладача</a:t>
            </a:r>
            <a:r>
              <a:rPr lang="ru-RU" sz="2400" b="1" dirty="0" smtClean="0"/>
              <a:t> </a:t>
            </a:r>
            <a:r>
              <a:rPr lang="ru-RU" sz="2400" b="1" dirty="0" err="1"/>
              <a:t>розроблених</a:t>
            </a:r>
            <a:r>
              <a:rPr lang="ru-RU" sz="2400" b="1" dirty="0"/>
              <a:t> та </a:t>
            </a:r>
            <a:r>
              <a:rPr lang="ru-RU" sz="2400" b="1" dirty="0" err="1"/>
              <a:t>апробованих</a:t>
            </a:r>
            <a:r>
              <a:rPr lang="ru-RU" sz="2400" b="1" dirty="0"/>
              <a:t> у </a:t>
            </a:r>
            <a:r>
              <a:rPr lang="ru-RU" sz="2400" b="1" dirty="0" err="1"/>
              <a:t>власному</a:t>
            </a:r>
            <a:r>
              <a:rPr lang="ru-RU" sz="2400" b="1" dirty="0"/>
              <a:t> </a:t>
            </a:r>
            <a:r>
              <a:rPr lang="ru-RU" sz="2400" b="1" dirty="0" err="1"/>
              <a:t>педагогічному</a:t>
            </a:r>
            <a:r>
              <a:rPr lang="ru-RU" sz="2400" b="1" dirty="0"/>
              <a:t> </a:t>
            </a:r>
            <a:r>
              <a:rPr lang="ru-RU" sz="2400" b="1" dirty="0" err="1"/>
              <a:t>досвіді</a:t>
            </a:r>
            <a:r>
              <a:rPr lang="ru-RU" sz="2400" b="1" dirty="0"/>
              <a:t> </a:t>
            </a:r>
            <a:r>
              <a:rPr lang="ru-RU" sz="2400" b="1" dirty="0" err="1"/>
              <a:t>прийомів</a:t>
            </a:r>
            <a:r>
              <a:rPr lang="ru-RU" sz="2400" b="1" dirty="0"/>
              <a:t> </a:t>
            </a:r>
            <a:r>
              <a:rPr lang="ru-RU" sz="2400" b="1" dirty="0" err="1"/>
              <a:t>щодо</a:t>
            </a:r>
            <a:r>
              <a:rPr lang="ru-RU" sz="2400" b="1" dirty="0"/>
              <a:t> </a:t>
            </a:r>
            <a:r>
              <a:rPr lang="ru-RU" sz="2400" b="1" dirty="0" err="1"/>
              <a:t>розвитку</a:t>
            </a:r>
            <a:r>
              <a:rPr lang="ru-RU" sz="2400" b="1" dirty="0"/>
              <a:t> </a:t>
            </a:r>
            <a:r>
              <a:rPr lang="ru-RU" sz="2400" b="1" dirty="0" err="1"/>
              <a:t>мотивації</a:t>
            </a:r>
            <a:r>
              <a:rPr lang="ru-RU" sz="2400" b="1" dirty="0"/>
              <a:t> та </a:t>
            </a:r>
            <a:r>
              <a:rPr lang="ru-RU" sz="2400" b="1" dirty="0" err="1"/>
              <a:t>організації</a:t>
            </a:r>
            <a:r>
              <a:rPr lang="ru-RU" sz="2400" b="1" dirty="0"/>
              <a:t> </a:t>
            </a:r>
            <a:r>
              <a:rPr lang="ru-RU" sz="2400" b="1" dirty="0" err="1"/>
              <a:t>пізнавальної</a:t>
            </a:r>
            <a:r>
              <a:rPr lang="ru-RU" sz="2400" b="1" dirty="0"/>
              <a:t> </a:t>
            </a:r>
            <a:r>
              <a:rPr lang="ru-RU" sz="2400" b="1" dirty="0" err="1"/>
              <a:t>діяльності</a:t>
            </a:r>
            <a:r>
              <a:rPr lang="ru-RU" sz="2400" b="1" dirty="0"/>
              <a:t> </a:t>
            </a:r>
            <a:r>
              <a:rPr lang="ru-RU" sz="2400" b="1" dirty="0" err="1" smtClean="0"/>
              <a:t>здобувачів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16294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140968"/>
            <a:ext cx="7772400" cy="3195786"/>
          </a:xfrm>
        </p:spPr>
        <p:txBody>
          <a:bodyPr>
            <a:noAutofit/>
          </a:bodyPr>
          <a:lstStyle/>
          <a:p>
            <a:r>
              <a:rPr lang="ru-RU" sz="3200" b="1" i="1" u="sng" dirty="0" smtClean="0"/>
              <a:t>А </a:t>
            </a:r>
            <a:r>
              <a:rPr lang="ru-RU" sz="3200" b="1" i="1" u="sng" dirty="0" err="1" smtClean="0"/>
              <a:t>саме</a:t>
            </a:r>
            <a:r>
              <a:rPr lang="ru-RU" sz="3200" b="1" i="1" u="sng" dirty="0" smtClean="0"/>
              <a:t>:</a:t>
            </a:r>
            <a:br>
              <a:rPr lang="ru-RU" sz="3200" b="1" i="1" u="sng" dirty="0" smtClean="0"/>
            </a:br>
            <a:r>
              <a:rPr lang="ru-RU" sz="3200" dirty="0" smtClean="0"/>
              <a:t>- </a:t>
            </a:r>
            <a:r>
              <a:rPr lang="ru-RU" sz="3200" dirty="0" err="1" smtClean="0"/>
              <a:t>конструктивне</a:t>
            </a:r>
            <a:r>
              <a:rPr lang="ru-RU" sz="3200" dirty="0" smtClean="0"/>
              <a:t> </a:t>
            </a:r>
            <a:r>
              <a:rPr lang="ru-RU" sz="3200" dirty="0" err="1"/>
              <a:t>реагування</a:t>
            </a:r>
            <a:r>
              <a:rPr lang="ru-RU" sz="3200" dirty="0"/>
              <a:t> на </a:t>
            </a:r>
            <a:r>
              <a:rPr lang="ru-RU" sz="3200" dirty="0" err="1"/>
              <a:t>стрес</a:t>
            </a:r>
            <a:r>
              <a:rPr lang="ru-RU" sz="3200" dirty="0" smtClean="0"/>
              <a:t>,</a:t>
            </a:r>
            <a:br>
              <a:rPr lang="ru-RU" sz="3200" dirty="0" smtClean="0"/>
            </a:br>
            <a:r>
              <a:rPr lang="ru-RU" sz="3200" dirty="0"/>
              <a:t>-</a:t>
            </a:r>
            <a:r>
              <a:rPr lang="ru-RU" sz="3200" dirty="0" smtClean="0"/>
              <a:t> </a:t>
            </a:r>
            <a:r>
              <a:rPr lang="ru-RU" sz="3200" dirty="0" err="1"/>
              <a:t>володіння</a:t>
            </a:r>
            <a:r>
              <a:rPr lang="ru-RU" sz="3200" dirty="0"/>
              <a:t> способами </a:t>
            </a:r>
            <a:r>
              <a:rPr lang="ru-RU" sz="3200" dirty="0" err="1"/>
              <a:t>запобігання</a:t>
            </a:r>
            <a:r>
              <a:rPr lang="ru-RU" sz="3200" dirty="0"/>
              <a:t> </a:t>
            </a:r>
            <a:r>
              <a:rPr lang="ru-RU" sz="3200" dirty="0" err="1"/>
              <a:t>професійному</a:t>
            </a:r>
            <a:r>
              <a:rPr lang="ru-RU" sz="3200" dirty="0"/>
              <a:t> </a:t>
            </a:r>
            <a:r>
              <a:rPr lang="ru-RU" sz="3200" dirty="0" err="1"/>
              <a:t>вигоранню</a:t>
            </a:r>
            <a:r>
              <a:rPr lang="ru-RU" sz="3200" dirty="0"/>
              <a:t>;</a:t>
            </a:r>
            <a:br>
              <a:rPr lang="ru-RU" sz="3200" dirty="0"/>
            </a:br>
            <a:r>
              <a:rPr lang="ru-RU" sz="3200" dirty="0" smtClean="0"/>
              <a:t>- </a:t>
            </a:r>
            <a:r>
              <a:rPr lang="ru-RU" sz="3200" dirty="0" err="1" smtClean="0"/>
              <a:t>володіння</a:t>
            </a:r>
            <a:r>
              <a:rPr lang="ru-RU" sz="3200" dirty="0" smtClean="0"/>
              <a:t> </a:t>
            </a:r>
            <a:r>
              <a:rPr lang="ru-RU" sz="3200" dirty="0" err="1"/>
              <a:t>науковими</a:t>
            </a:r>
            <a:r>
              <a:rPr lang="ru-RU" sz="3200" dirty="0"/>
              <a:t> </a:t>
            </a:r>
            <a:r>
              <a:rPr lang="ru-RU" sz="3200" dirty="0" err="1"/>
              <a:t>знаннями</a:t>
            </a:r>
            <a:r>
              <a:rPr lang="ru-RU" sz="3200" dirty="0"/>
              <a:t> </a:t>
            </a:r>
            <a:r>
              <a:rPr lang="ru-RU" sz="3200" dirty="0" err="1"/>
              <a:t>щодо</a:t>
            </a:r>
            <a:r>
              <a:rPr lang="ru-RU" sz="3200" dirty="0"/>
              <a:t> </a:t>
            </a:r>
            <a:r>
              <a:rPr lang="ru-RU" sz="3200" dirty="0" err="1"/>
              <a:t>розуміння</a:t>
            </a:r>
            <a:r>
              <a:rPr lang="ru-RU" sz="3200" dirty="0"/>
              <a:t> </a:t>
            </a:r>
            <a:r>
              <a:rPr lang="ru-RU" sz="3200" dirty="0" err="1"/>
              <a:t>природи</a:t>
            </a:r>
            <a:r>
              <a:rPr lang="ru-RU" sz="3200" dirty="0"/>
              <a:t> </a:t>
            </a:r>
            <a:r>
              <a:rPr lang="ru-RU" sz="3200" dirty="0" err="1"/>
              <a:t>емоцій</a:t>
            </a:r>
            <a:r>
              <a:rPr lang="ru-RU" sz="3200" dirty="0"/>
              <a:t>, </a:t>
            </a:r>
            <a:r>
              <a:rPr lang="ru-RU" sz="3200" dirty="0" err="1"/>
              <a:t>психологічних</a:t>
            </a:r>
            <a:r>
              <a:rPr lang="ru-RU" sz="3200" dirty="0"/>
              <a:t> </a:t>
            </a:r>
            <a:r>
              <a:rPr lang="ru-RU" sz="3200" dirty="0" err="1"/>
              <a:t>типів</a:t>
            </a:r>
            <a:r>
              <a:rPr lang="ru-RU" sz="3200" dirty="0"/>
              <a:t> </a:t>
            </a:r>
            <a:r>
              <a:rPr lang="ru-RU" sz="3200" dirty="0" err="1"/>
              <a:t>поведінки</a:t>
            </a:r>
            <a:r>
              <a:rPr lang="ru-RU" sz="3200" dirty="0"/>
              <a:t> </a:t>
            </a:r>
            <a:r>
              <a:rPr lang="ru-RU" sz="3200" dirty="0" smtClean="0"/>
              <a:t>людей</a:t>
            </a:r>
            <a:r>
              <a:rPr lang="ru-RU" sz="3200" dirty="0"/>
              <a:t>.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8280920" cy="2567136"/>
          </a:xfrm>
        </p:spPr>
        <p:txBody>
          <a:bodyPr>
            <a:normAutofit fontScale="925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5. Емоційно-етична </a:t>
            </a:r>
            <a:r>
              <a:rPr lang="ru-RU" b="1" dirty="0" err="1">
                <a:solidFill>
                  <a:srgbClr val="FF0000"/>
                </a:solidFill>
              </a:rPr>
              <a:t>компетентність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Ця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компетентність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передбачає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використання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способів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самозбереження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психічного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здоров'я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застосування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ненасильницької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комунікації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та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запобігання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конфліктам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освітньому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процесі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750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9" y="274638"/>
            <a:ext cx="8363271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FF0000"/>
                </a:solidFill>
              </a:rPr>
              <a:t>6.  Компетентність </a:t>
            </a:r>
            <a:r>
              <a:rPr lang="ru-RU" b="1" dirty="0" err="1">
                <a:solidFill>
                  <a:srgbClr val="FF0000"/>
                </a:solidFill>
              </a:rPr>
              <a:t>педагогічного</a:t>
            </a:r>
            <a:r>
              <a:rPr lang="ru-RU" b="1" dirty="0">
                <a:solidFill>
                  <a:srgbClr val="FF0000"/>
                </a:solidFill>
              </a:rPr>
              <a:t> партнерства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6302" y="1340768"/>
            <a:ext cx="83529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7030A0"/>
                </a:solidFill>
              </a:rPr>
              <a:t>7. Інклюзивна </a:t>
            </a:r>
            <a:r>
              <a:rPr lang="ru-RU" sz="3600" b="1" dirty="0" err="1">
                <a:solidFill>
                  <a:srgbClr val="7030A0"/>
                </a:solidFill>
              </a:rPr>
              <a:t>компетентність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0997" y="1987099"/>
            <a:ext cx="8820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8.  </a:t>
            </a:r>
            <a:r>
              <a:rPr lang="ru-RU" sz="3600" b="1" dirty="0" smtClean="0">
                <a:solidFill>
                  <a:srgbClr val="0070C0"/>
                </a:solidFill>
              </a:rPr>
              <a:t>Здоров'я - </a:t>
            </a:r>
            <a:r>
              <a:rPr lang="ru-RU" sz="3600" b="1" dirty="0" err="1" smtClean="0">
                <a:solidFill>
                  <a:srgbClr val="0070C0"/>
                </a:solidFill>
              </a:rPr>
              <a:t>збережувальна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компетентність</a:t>
            </a:r>
            <a:r>
              <a:rPr lang="ru-RU" sz="3600" b="1" dirty="0" smtClean="0">
                <a:solidFill>
                  <a:srgbClr val="0070C0"/>
                </a:solidFill>
              </a:rPr>
              <a:t> (</a:t>
            </a:r>
            <a:r>
              <a:rPr lang="ru-RU" sz="3600" b="1" dirty="0" err="1" smtClean="0">
                <a:solidFill>
                  <a:srgbClr val="0070C0"/>
                </a:solidFill>
              </a:rPr>
              <a:t>ментальність</a:t>
            </a:r>
            <a:r>
              <a:rPr lang="ru-RU" sz="3600" b="1" dirty="0" smtClean="0">
                <a:solidFill>
                  <a:srgbClr val="0070C0"/>
                </a:solidFill>
              </a:rPr>
              <a:t>)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6302" y="3220568"/>
            <a:ext cx="86181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</a:rPr>
              <a:t>9. Проєктувальна </a:t>
            </a:r>
            <a:r>
              <a:rPr lang="ru-RU" sz="3200" b="1" dirty="0" err="1" smtClean="0">
                <a:solidFill>
                  <a:srgbClr val="7030A0"/>
                </a:solidFill>
              </a:rPr>
              <a:t>компетентність</a:t>
            </a:r>
            <a:r>
              <a:rPr lang="ru-RU" sz="3200" b="1" dirty="0" smtClean="0">
                <a:solidFill>
                  <a:srgbClr val="7030A0"/>
                </a:solidFill>
              </a:rPr>
              <a:t> – </a:t>
            </a:r>
            <a:r>
              <a:rPr lang="ru-RU" sz="3200" b="1" dirty="0" err="1" smtClean="0">
                <a:solidFill>
                  <a:srgbClr val="7030A0"/>
                </a:solidFill>
              </a:rPr>
              <a:t>це</a:t>
            </a:r>
            <a:r>
              <a:rPr lang="ru-RU" sz="3200" b="1" dirty="0" smtClean="0">
                <a:solidFill>
                  <a:srgbClr val="7030A0"/>
                </a:solidFill>
              </a:rPr>
              <a:t> про </a:t>
            </a:r>
            <a:r>
              <a:rPr lang="ru-RU" sz="3200" b="1" dirty="0" err="1" smtClean="0">
                <a:solidFill>
                  <a:srgbClr val="7030A0"/>
                </a:solidFill>
              </a:rPr>
              <a:t>моделювання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</a:rPr>
              <a:t>освітнього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</a:rPr>
              <a:t>середовища</a:t>
            </a:r>
            <a:r>
              <a:rPr lang="ru-RU" sz="3200" b="1" dirty="0" smtClean="0">
                <a:solidFill>
                  <a:srgbClr val="7030A0"/>
                </a:solidFill>
              </a:rPr>
              <a:t> (</a:t>
            </a:r>
            <a:r>
              <a:rPr lang="ru-RU" sz="3200" b="1" dirty="0" err="1" smtClean="0">
                <a:solidFill>
                  <a:srgbClr val="7030A0"/>
                </a:solidFill>
              </a:rPr>
              <a:t>графіки</a:t>
            </a:r>
            <a:r>
              <a:rPr lang="ru-RU" sz="3200" b="1" dirty="0" smtClean="0">
                <a:solidFill>
                  <a:srgbClr val="7030A0"/>
                </a:solidFill>
              </a:rPr>
              <a:t>, </a:t>
            </a:r>
            <a:r>
              <a:rPr lang="ru-RU" sz="3200" b="1" dirty="0" err="1" smtClean="0">
                <a:solidFill>
                  <a:srgbClr val="7030A0"/>
                </a:solidFill>
              </a:rPr>
              <a:t>плани</a:t>
            </a:r>
            <a:r>
              <a:rPr lang="ru-RU" sz="3200" b="1" dirty="0" smtClean="0">
                <a:solidFill>
                  <a:srgbClr val="7030A0"/>
                </a:solidFill>
              </a:rPr>
              <a:t>)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9" y="4729080"/>
            <a:ext cx="858358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2">
                    <a:lumMod val="75000"/>
                  </a:schemeClr>
                </a:solidFill>
              </a:rPr>
              <a:t>10. Прогностична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компетентність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– про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здатність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формувати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цілей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освітнього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процесу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</a:p>
          <a:p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що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включає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моделювання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через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створення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робочих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та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навчальних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</a:rPr>
              <a:t>програм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.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19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504</Words>
  <Application>Microsoft Office PowerPoint</Application>
  <PresentationFormat>Экран (4:3)</PresentationFormat>
  <Paragraphs>59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  «Педагогічний Еверест» </vt:lpstr>
      <vt:lpstr>План дії:</vt:lpstr>
      <vt:lpstr>Критерії для вищої педагогічної категорії в Україні включають: </vt:lpstr>
      <vt:lpstr>Існують 15 компетентностей </vt:lpstr>
      <vt:lpstr>1. Мовно-комунікативна компетентність</vt:lpstr>
      <vt:lpstr>Ця компетентність характеризується наявністю таких знань, умінь та навичок викладача:  - використання цифрових пристроїв, їх програмного забезпечення, цифрових сервісів і технологій для організації освітнього процесу, професійного спілкування; опрацювання основних типів даних (тексти, презентації, графіки, електронні таблиці, аудіо- та відеоматеріали тощо);  - використання цифрових сервісів і технологій для професійного розвитку (онлайн-тренінги, дистанційні курси тощо);  - захист власних персональних даних в мережі інтернет; уникнення небезпек в інформаційному просторі, перевірка надійності джерел і достовірності інформації в мережі інтернет.</vt:lpstr>
      <vt:lpstr>4. Психологічна компетентність</vt:lpstr>
      <vt:lpstr>А саме: - конструктивне реагування на стрес, - володіння способами запобігання професійному вигоранню; - володіння науковими знаннями щодо розуміння природи емоцій, психологічних типів поведінки людей. </vt:lpstr>
      <vt:lpstr>6.  Компетентність педагогічного партнерства</vt:lpstr>
      <vt:lpstr>Чи впізнали Ви себе?</vt:lpstr>
      <vt:lpstr>Питання та відповіді….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«Педагогічний Еверест» </dc:title>
  <dc:creator>User</dc:creator>
  <cp:lastModifiedBy>User</cp:lastModifiedBy>
  <cp:revision>10</cp:revision>
  <dcterms:created xsi:type="dcterms:W3CDTF">2026-03-03T14:40:56Z</dcterms:created>
  <dcterms:modified xsi:type="dcterms:W3CDTF">2026-03-05T07:32:14Z</dcterms:modified>
</cp:coreProperties>
</file>