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8" r:id="rId2"/>
    <p:sldId id="256" r:id="rId3"/>
    <p:sldId id="257" r:id="rId4"/>
    <p:sldId id="267" r:id="rId5"/>
    <p:sldId id="280" r:id="rId6"/>
    <p:sldId id="281" r:id="rId7"/>
    <p:sldId id="282" r:id="rId8"/>
    <p:sldId id="270" r:id="rId9"/>
    <p:sldId id="258" r:id="rId10"/>
    <p:sldId id="285" r:id="rId11"/>
    <p:sldId id="263" r:id="rId12"/>
    <p:sldId id="261" r:id="rId13"/>
    <p:sldId id="271" r:id="rId14"/>
    <p:sldId id="272" r:id="rId15"/>
    <p:sldId id="273" r:id="rId16"/>
    <p:sldId id="269" r:id="rId17"/>
    <p:sldId id="274" r:id="rId18"/>
    <p:sldId id="278" r:id="rId19"/>
    <p:sldId id="283" r:id="rId20"/>
    <p:sldId id="275" r:id="rId21"/>
    <p:sldId id="276" r:id="rId22"/>
    <p:sldId id="277" r:id="rId23"/>
    <p:sldId id="284" r:id="rId24"/>
    <p:sldId id="259" r:id="rId25"/>
    <p:sldId id="27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019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499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3749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39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0705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7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128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0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57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82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89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42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08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6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58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13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CE803-720C-47C9-8312-7BD9099C8F77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72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6%D1%83%D1%80%D0%BD%D0%B0%D0%BB%D1%96%D1%81%D1%82" TargetMode="External"/><Relationship Id="rId3" Type="http://schemas.microsoft.com/office/2007/relationships/media" Target="../media/media2.mp3"/><Relationship Id="rId7" Type="http://schemas.openxmlformats.org/officeDocument/2006/relationships/hyperlink" Target="https://uk.wikipedia.org/wiki/%D0%94%D0%B8%D0%BF%D0%BB%D0%BE%D0%BC%D0%B0%D1%82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uk.wikipedia.org/wiki/%D0%9F%D0%BE%D0%BB%D1%96%D1%82%D0%B8%D0%BA" TargetMode="Externa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hyperlink" Target="https://uk.wikipedia.org/wiki/%D0%9F%D0%B0%D1%86%D0%B8%D1%84%D1%96%D0%B7%D0%BC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45" y="624110"/>
            <a:ext cx="9842067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896" y="1056904"/>
            <a:ext cx="10875220" cy="4358244"/>
          </a:xfrm>
        </p:spPr>
        <p:txBody>
          <a:bodyPr>
            <a:normAutofit/>
          </a:bodyPr>
          <a:lstStyle/>
          <a:p>
            <a:pPr algn="ctr"/>
            <a:r>
              <a:rPr lang="uk-UA" sz="4800" u="sng" dirty="0">
                <a:solidFill>
                  <a:srgbClr val="A53010"/>
                </a:solidFill>
                <a:ea typeface="+mj-ea"/>
                <a:cs typeface="+mj-cs"/>
              </a:rPr>
              <a:t>Тренінг – дослідження </a:t>
            </a:r>
            <a:endParaRPr lang="uk-UA" sz="4800" u="sng" dirty="0" smtClean="0">
              <a:solidFill>
                <a:srgbClr val="A53010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uk-UA" sz="4800" u="sng" dirty="0">
                <a:solidFill>
                  <a:srgbClr val="A53010"/>
                </a:solidFill>
                <a:ea typeface="+mj-ea"/>
                <a:cs typeface="+mj-cs"/>
              </a:rPr>
              <a:t>з</a:t>
            </a:r>
            <a:r>
              <a:rPr lang="uk-UA" sz="4800" u="sng" dirty="0" smtClean="0">
                <a:solidFill>
                  <a:srgbClr val="A53010"/>
                </a:solidFill>
                <a:ea typeface="+mj-ea"/>
                <a:cs typeface="+mj-cs"/>
              </a:rPr>
              <a:t> елементами ділової гри</a:t>
            </a:r>
            <a:endParaRPr lang="uk-UA" sz="4800" b="1" u="sng" dirty="0">
              <a:solidFill>
                <a:srgbClr val="A53010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uk-UA" sz="2800" b="1" dirty="0">
                <a:solidFill>
                  <a:srgbClr val="A53010">
                    <a:lumMod val="60000"/>
                    <a:lumOff val="40000"/>
                  </a:srgbClr>
                </a:solidFill>
                <a:ea typeface="+mj-ea"/>
                <a:cs typeface="+mj-cs"/>
              </a:rPr>
              <a:t/>
            </a:r>
            <a:br>
              <a:rPr lang="uk-UA" sz="2800" b="1" dirty="0">
                <a:solidFill>
                  <a:srgbClr val="A53010">
                    <a:lumMod val="60000"/>
                    <a:lumOff val="40000"/>
                  </a:srgbClr>
                </a:solidFill>
                <a:ea typeface="+mj-ea"/>
                <a:cs typeface="+mj-cs"/>
              </a:rPr>
            </a:br>
            <a:r>
              <a:rPr lang="uk-UA" sz="4800" b="1" dirty="0">
                <a:solidFill>
                  <a:srgbClr val="A53010"/>
                </a:solidFill>
                <a:ea typeface="+mj-ea"/>
                <a:cs typeface="+mj-cs"/>
              </a:rPr>
              <a:t> «Психологічний портрет сучасного викладача» </a:t>
            </a:r>
            <a:r>
              <a:rPr lang="uk-UA" sz="3200" b="1" dirty="0">
                <a:solidFill>
                  <a:srgbClr val="A53010"/>
                </a:solidFill>
                <a:ea typeface="+mj-ea"/>
                <a:cs typeface="+mj-cs"/>
              </a:rPr>
              <a:t/>
            </a:r>
            <a:br>
              <a:rPr lang="uk-UA" sz="3200" b="1" dirty="0">
                <a:solidFill>
                  <a:srgbClr val="A53010"/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61" y="1575062"/>
            <a:ext cx="143268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11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1285" y="803564"/>
            <a:ext cx="8915400" cy="52647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sz="4000" dirty="0" smtClean="0"/>
          </a:p>
          <a:p>
            <a:r>
              <a:rPr lang="uk-UA" sz="4000" dirty="0" smtClean="0"/>
              <a:t>Ви ще тримаєтесь?</a:t>
            </a:r>
            <a:endParaRPr lang="uk-UA" sz="4000" dirty="0"/>
          </a:p>
          <a:p>
            <a:r>
              <a:rPr lang="uk-UA" sz="4000" dirty="0" smtClean="0"/>
              <a:t>Тоді, Ви дійсно супер - люди!</a:t>
            </a:r>
          </a:p>
          <a:p>
            <a:r>
              <a:rPr lang="uk-UA" sz="4000" dirty="0" smtClean="0"/>
              <a:t>Я пишаюся Вами!</a:t>
            </a:r>
          </a:p>
          <a:p>
            <a:r>
              <a:rPr lang="uk-UA" sz="4000" dirty="0" smtClean="0"/>
              <a:t>І відчуваю, що вже час психологічної реабілітації!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53203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45" y="201882"/>
            <a:ext cx="10117777" cy="10806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333333"/>
                </a:solidFill>
                <a:latin typeface="Roboto"/>
              </a:rPr>
              <a:t>Вправа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«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Шість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капелюхів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Едварда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де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Боно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2544" y="783771"/>
            <a:ext cx="10307783" cy="5949537"/>
          </a:xfrm>
        </p:spPr>
        <p:txBody>
          <a:bodyPr>
            <a:normAutofit/>
          </a:bodyPr>
          <a:lstStyle/>
          <a:p>
            <a:pPr indent="450215" algn="just">
              <a:spcBef>
                <a:spcPts val="0"/>
              </a:spcBef>
            </a:pPr>
            <a:r>
              <a:rPr lang="ru-RU" dirty="0" err="1">
                <a:solidFill>
                  <a:srgbClr val="333333"/>
                </a:solidFill>
                <a:latin typeface="Roboto"/>
              </a:rPr>
              <a:t>Едвард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де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Боно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 (19.05.1933 р.) 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–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британський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психолог,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письменник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винахідник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Є автором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більш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ніж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70 книг,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перекладені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38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мовами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.</a:t>
            </a:r>
          </a:p>
          <a:p>
            <a:pPr indent="450215" algn="just">
              <a:spcBef>
                <a:spcPts val="0"/>
              </a:spcBef>
            </a:pPr>
            <a:r>
              <a:rPr lang="uk-UA" dirty="0" smtClean="0">
                <a:solidFill>
                  <a:srgbClr val="333333"/>
                </a:solidFill>
                <a:latin typeface="Roboto"/>
              </a:rPr>
              <a:t>Пропоную познайомитись із його книгою «Шість капелюхів»</a:t>
            </a:r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pPr indent="450215" algn="just">
              <a:spcBef>
                <a:spcPts val="0"/>
              </a:spcBef>
            </a:pPr>
            <a:r>
              <a:rPr lang="ru-RU" dirty="0">
                <a:solidFill>
                  <a:srgbClr val="333333"/>
                </a:solidFill>
                <a:latin typeface="Roboto"/>
              </a:rPr>
              <a:t> 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На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його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власне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бачення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«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Одягання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»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капелюха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фокусує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мислення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«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зміна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»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капелюха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змінює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напрямок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мислення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. </a:t>
            </a:r>
            <a:r>
              <a:rPr lang="ru-RU" b="1" i="1" dirty="0" smtClean="0">
                <a:solidFill>
                  <a:srgbClr val="333333"/>
                </a:solidFill>
                <a:latin typeface="Roboto"/>
              </a:rPr>
              <a:t>(альтернатива «</a:t>
            </a:r>
            <a:r>
              <a:rPr lang="ru-RU" b="1" i="1" dirty="0" err="1" smtClean="0">
                <a:solidFill>
                  <a:srgbClr val="333333"/>
                </a:solidFill>
                <a:latin typeface="Roboto"/>
              </a:rPr>
              <a:t>вдягни</a:t>
            </a:r>
            <a:r>
              <a:rPr lang="ru-RU" b="1" i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i="1" dirty="0" err="1" smtClean="0">
                <a:solidFill>
                  <a:srgbClr val="333333"/>
                </a:solidFill>
                <a:latin typeface="Roboto"/>
              </a:rPr>
              <a:t>моє</a:t>
            </a:r>
            <a:r>
              <a:rPr lang="ru-RU" b="1" i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i="1" dirty="0" err="1" smtClean="0">
                <a:solidFill>
                  <a:srgbClr val="333333"/>
                </a:solidFill>
                <a:latin typeface="Roboto"/>
              </a:rPr>
              <a:t>взуття</a:t>
            </a:r>
            <a:r>
              <a:rPr lang="ru-RU" b="1" i="1" dirty="0" smtClean="0">
                <a:solidFill>
                  <a:srgbClr val="333333"/>
                </a:solidFill>
                <a:latin typeface="Roboto"/>
              </a:rPr>
              <a:t> – пройди </a:t>
            </a:r>
            <a:r>
              <a:rPr lang="ru-RU" b="1" i="1" dirty="0" err="1" smtClean="0">
                <a:solidFill>
                  <a:srgbClr val="333333"/>
                </a:solidFill>
                <a:latin typeface="Roboto"/>
              </a:rPr>
              <a:t>мій</a:t>
            </a:r>
            <a:r>
              <a:rPr lang="ru-RU" b="1" i="1" dirty="0" smtClean="0">
                <a:solidFill>
                  <a:srgbClr val="333333"/>
                </a:solidFill>
                <a:latin typeface="Roboto"/>
              </a:rPr>
              <a:t> шлях»)</a:t>
            </a:r>
          </a:p>
          <a:p>
            <a:pPr indent="450215" algn="just">
              <a:spcBef>
                <a:spcPts val="0"/>
              </a:spcBef>
            </a:pP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Отже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для того,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щоб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навчитися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мислити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«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різними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способами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»,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якісно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і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всебічно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оцінювати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ситуацію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виходити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переможцем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інтелектуальних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(та й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узагалі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з будь-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яких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)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життєвих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випробувань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складати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прогноз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подій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я разом з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Едвард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де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Боно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пропоную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мати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віртуальний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капелюх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завжди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інколи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«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міняти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капелюхи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» й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оцінювати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події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різних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точок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зору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</a:t>
            </a:r>
          </a:p>
          <a:p>
            <a:pPr indent="0" algn="just">
              <a:spcBef>
                <a:spcPts val="0"/>
              </a:spcBef>
              <a:buNone/>
            </a:pPr>
            <a:r>
              <a:rPr lang="ru-RU" dirty="0">
                <a:solidFill>
                  <a:srgbClr val="333333"/>
                </a:solidFill>
                <a:latin typeface="Roboto"/>
              </a:rPr>
              <a:t> </a:t>
            </a:r>
          </a:p>
          <a:p>
            <a:r>
              <a:rPr lang="ru-RU" b="1" dirty="0">
                <a:solidFill>
                  <a:srgbClr val="FF0000"/>
                </a:solidFill>
              </a:rPr>
              <a:t>Концепція </a:t>
            </a:r>
            <a:r>
              <a:rPr lang="ru-RU" b="1" dirty="0" err="1" smtClean="0">
                <a:solidFill>
                  <a:srgbClr val="FF0000"/>
                </a:solidFill>
              </a:rPr>
              <a:t>психологічної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</a:t>
            </a:r>
            <a:r>
              <a:rPr lang="ru-RU" b="1" dirty="0" err="1" smtClean="0">
                <a:solidFill>
                  <a:srgbClr val="FF0000"/>
                </a:solidFill>
              </a:rPr>
              <a:t>гнучкості</a:t>
            </a:r>
            <a:r>
              <a:rPr lang="ru-RU" b="1" dirty="0" smtClean="0">
                <a:solidFill>
                  <a:srgbClr val="FF0000"/>
                </a:solidFill>
              </a:rPr>
              <a:t> для </a:t>
            </a:r>
            <a:r>
              <a:rPr lang="ru-RU" b="1" dirty="0" err="1" smtClean="0">
                <a:solidFill>
                  <a:srgbClr val="FF0000"/>
                </a:solidFill>
              </a:rPr>
              <a:t>викладача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uk-UA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97" y="1438596"/>
            <a:ext cx="1432684" cy="1390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92" y="3420094"/>
            <a:ext cx="6179263" cy="3183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057" y="4694325"/>
            <a:ext cx="251786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7553" y="391886"/>
            <a:ext cx="9557059" cy="325383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Комунікація з оточуючими залежить від позиції </a:t>
            </a:r>
            <a:r>
              <a:rPr lang="uk-UA" dirty="0" err="1" smtClean="0"/>
              <a:t>особитості</a:t>
            </a:r>
            <a:r>
              <a:rPr lang="uk-UA" dirty="0" smtClean="0"/>
              <a:t> у психологічному стані</a:t>
            </a:r>
            <a:br>
              <a:rPr lang="uk-UA" dirty="0" smtClean="0"/>
            </a:br>
            <a:r>
              <a:rPr lang="uk-UA" sz="2200" dirty="0" smtClean="0"/>
              <a:t>Тобто, ми з вами можемо бути у різному віковому діапазоні, але </a:t>
            </a:r>
            <a:r>
              <a:rPr lang="uk-UA" sz="2200" dirty="0" smtClean="0">
                <a:solidFill>
                  <a:srgbClr val="7030A0"/>
                </a:solidFill>
              </a:rPr>
              <a:t>наш психологічний вік, або стан </a:t>
            </a:r>
            <a:r>
              <a:rPr lang="uk-UA" sz="2200" dirty="0" smtClean="0"/>
              <a:t>від цього не залежитиме</a:t>
            </a:r>
            <a:br>
              <a:rPr lang="uk-UA" sz="2200" dirty="0" smtClean="0"/>
            </a:b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8457" y="2828604"/>
            <a:ext cx="9656155" cy="37147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uk-UA" dirty="0"/>
          </a:p>
          <a:p>
            <a:r>
              <a:rPr lang="uk-UA" sz="2800" b="1" u="sng" dirty="0" smtClean="0">
                <a:solidFill>
                  <a:srgbClr val="7030A0"/>
                </a:solidFill>
              </a:rPr>
              <a:t>В педагогіці психологи виділяють такі психологічні стани, як: </a:t>
            </a:r>
          </a:p>
          <a:p>
            <a:r>
              <a:rPr lang="uk-UA" sz="2800" dirty="0" smtClean="0"/>
              <a:t>Я Батько (де Батько – засуджує, воркотун)</a:t>
            </a:r>
          </a:p>
          <a:p>
            <a:r>
              <a:rPr lang="uk-UA" sz="2800" dirty="0" smtClean="0"/>
              <a:t>Я Дитина (Дитина бунтівна, амбіційна)</a:t>
            </a:r>
          </a:p>
          <a:p>
            <a:r>
              <a:rPr lang="uk-UA" sz="2800" dirty="0" smtClean="0"/>
              <a:t>Я Дорослий (Дорослий раціональний, виважений)</a:t>
            </a:r>
          </a:p>
          <a:p>
            <a:endParaRPr lang="uk-UA" sz="2800" dirty="0"/>
          </a:p>
          <a:p>
            <a:r>
              <a:rPr lang="uk-UA" sz="2800" b="1" dirty="0" smtClean="0"/>
              <a:t>Чи впізнали себе? Проаналізуйте вдома, на самоті? 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73" y="1438596"/>
            <a:ext cx="143268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9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Визначення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психологічного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віку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базується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на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самоаналізі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емоційного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стану,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реакцій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на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події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та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життєвих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пріоритетів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, а не на цифрах у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паспорті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. Для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цього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використовують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опитувальники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,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що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оцінюють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відповідальність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,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гнучкість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мислення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та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ставлення</a:t>
            </a:r>
            <a:r>
              <a:rPr lang="ru-RU" sz="2000" dirty="0">
                <a:solidFill>
                  <a:srgbClr val="0A0A0A"/>
                </a:solidFill>
                <a:latin typeface="Google Sans"/>
              </a:rPr>
              <a:t> до </a:t>
            </a:r>
            <a:r>
              <a:rPr lang="ru-RU" sz="2000" dirty="0" err="1">
                <a:solidFill>
                  <a:srgbClr val="0A0A0A"/>
                </a:solidFill>
                <a:latin typeface="Google Sans"/>
              </a:rPr>
              <a:t>змін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5" y="2145475"/>
            <a:ext cx="8915400" cy="458783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                </a:t>
            </a:r>
            <a:r>
              <a:rPr lang="ru-RU" b="1" dirty="0" smtClean="0">
                <a:solidFill>
                  <a:srgbClr val="FF0000"/>
                </a:solidFill>
              </a:rPr>
              <a:t>Ось </a:t>
            </a:r>
            <a:r>
              <a:rPr lang="ru-RU" b="1" dirty="0" err="1">
                <a:solidFill>
                  <a:srgbClr val="FF0000"/>
                </a:solidFill>
              </a:rPr>
              <a:t>швидка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вправа</a:t>
            </a:r>
            <a:r>
              <a:rPr lang="ru-RU" b="1" dirty="0">
                <a:solidFill>
                  <a:srgbClr val="FF0000"/>
                </a:solidFill>
              </a:rPr>
              <a:t> для </a:t>
            </a:r>
            <a:r>
              <a:rPr lang="ru-RU" b="1" dirty="0" err="1">
                <a:solidFill>
                  <a:srgbClr val="FF0000"/>
                </a:solidFill>
              </a:rPr>
              <a:t>самоперевірки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           </a:t>
            </a:r>
            <a:r>
              <a:rPr lang="ru-RU" b="1" dirty="0" err="1" smtClean="0">
                <a:solidFill>
                  <a:srgbClr val="FF0000"/>
                </a:solidFill>
              </a:rPr>
              <a:t>Експрес</a:t>
            </a:r>
            <a:r>
              <a:rPr lang="ru-RU" b="1" dirty="0" smtClean="0">
                <a:solidFill>
                  <a:srgbClr val="FF0000"/>
                </a:solidFill>
              </a:rPr>
              <a:t>-тест «</a:t>
            </a:r>
            <a:r>
              <a:rPr lang="ru-RU" b="1" dirty="0" err="1" smtClean="0">
                <a:solidFill>
                  <a:srgbClr val="FF0000"/>
                </a:solidFill>
              </a:rPr>
              <a:t>Мій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психологічний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вік</a:t>
            </a:r>
            <a:r>
              <a:rPr lang="ru-RU" b="1" dirty="0" smtClean="0">
                <a:solidFill>
                  <a:srgbClr val="FF0000"/>
                </a:solidFill>
              </a:rPr>
              <a:t>»      </a:t>
            </a:r>
          </a:p>
          <a:p>
            <a:pPr marL="0" indent="0">
              <a:buNone/>
            </a:pPr>
            <a:r>
              <a:rPr lang="ru-RU" b="1" dirty="0" smtClean="0"/>
              <a:t>           </a:t>
            </a:r>
          </a:p>
          <a:p>
            <a:pPr marL="0" indent="0">
              <a:buNone/>
            </a:pPr>
            <a:r>
              <a:rPr lang="ru-RU" b="1" u="sng" dirty="0" err="1" smtClean="0"/>
              <a:t>Чесно</a:t>
            </a:r>
            <a:r>
              <a:rPr lang="ru-RU" b="1" u="sng" dirty="0" smtClean="0"/>
              <a:t> </a:t>
            </a:r>
            <a:r>
              <a:rPr lang="ru-RU" b="1" u="sng" dirty="0"/>
              <a:t>дайте </a:t>
            </a:r>
            <a:r>
              <a:rPr lang="ru-RU" b="1" u="sng" dirty="0" err="1"/>
              <a:t>відповідь</a:t>
            </a:r>
            <a:r>
              <a:rPr lang="ru-RU" b="1" u="sng" dirty="0"/>
              <a:t> "Так" </a:t>
            </a:r>
            <a:r>
              <a:rPr lang="ru-RU" b="1" u="sng" dirty="0" err="1"/>
              <a:t>або</a:t>
            </a:r>
            <a:r>
              <a:rPr lang="ru-RU" b="1" u="sng" dirty="0"/>
              <a:t> "</a:t>
            </a:r>
            <a:r>
              <a:rPr lang="ru-RU" b="1" u="sng" dirty="0" err="1"/>
              <a:t>Ні</a:t>
            </a:r>
            <a:r>
              <a:rPr lang="ru-RU" b="1" u="sng" dirty="0"/>
              <a:t>" на </a:t>
            </a:r>
            <a:r>
              <a:rPr lang="ru-RU" b="1" u="sng" dirty="0" err="1"/>
              <a:t>наступні</a:t>
            </a:r>
            <a:r>
              <a:rPr lang="ru-RU" b="1" u="sng" dirty="0"/>
              <a:t> </a:t>
            </a:r>
            <a:r>
              <a:rPr lang="ru-RU" b="1" u="sng" dirty="0" err="1" smtClean="0"/>
              <a:t>запитання</a:t>
            </a:r>
            <a:r>
              <a:rPr lang="ru-RU" b="1" u="sng" dirty="0" smtClean="0"/>
              <a:t>:   </a:t>
            </a:r>
          </a:p>
          <a:p>
            <a:pPr marL="0" indent="0">
              <a:buNone/>
            </a:pPr>
            <a:r>
              <a:rPr lang="ru-RU" b="1" u="sng" dirty="0" err="1" smtClean="0"/>
              <a:t>ціна</a:t>
            </a:r>
            <a:r>
              <a:rPr lang="ru-RU" b="1" u="sng" dirty="0" smtClean="0"/>
              <a:t> </a:t>
            </a:r>
            <a:r>
              <a:rPr lang="ru-RU" b="1" u="sng" dirty="0" err="1"/>
              <a:t>питання</a:t>
            </a:r>
            <a:r>
              <a:rPr lang="ru-RU" b="1" u="sng" dirty="0"/>
              <a:t> 1 </a:t>
            </a:r>
            <a:r>
              <a:rPr lang="ru-RU" b="1" u="sng" dirty="0" smtClean="0"/>
              <a:t>бал на </a:t>
            </a:r>
            <a:r>
              <a:rPr lang="ru-RU" b="1" u="sng" dirty="0" err="1" smtClean="0"/>
              <a:t>відповідь</a:t>
            </a:r>
            <a:r>
              <a:rPr lang="ru-RU" b="1" u="sng" dirty="0" smtClean="0"/>
              <a:t> Так</a:t>
            </a:r>
            <a:endParaRPr lang="ru-RU" b="1" u="sng" dirty="0"/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Я легко </a:t>
            </a:r>
            <a:r>
              <a:rPr lang="ru-RU" b="1" dirty="0" err="1"/>
              <a:t>адаптуюся</a:t>
            </a:r>
            <a:r>
              <a:rPr lang="ru-RU" b="1" dirty="0"/>
              <a:t> до </a:t>
            </a:r>
            <a:r>
              <a:rPr lang="ru-RU" b="1" dirty="0" err="1"/>
              <a:t>нових</a:t>
            </a:r>
            <a:r>
              <a:rPr lang="ru-RU" b="1" dirty="0"/>
              <a:t> </a:t>
            </a:r>
            <a:r>
              <a:rPr lang="ru-RU" b="1" dirty="0" err="1"/>
              <a:t>обставин</a:t>
            </a:r>
            <a:r>
              <a:rPr lang="ru-RU" b="1" dirty="0"/>
              <a:t> і не </a:t>
            </a:r>
            <a:r>
              <a:rPr lang="ru-RU" b="1" dirty="0" err="1"/>
              <a:t>боюся</a:t>
            </a:r>
            <a:r>
              <a:rPr lang="ru-RU" b="1" dirty="0"/>
              <a:t> </a:t>
            </a:r>
            <a:r>
              <a:rPr lang="ru-RU" b="1" dirty="0" err="1"/>
              <a:t>змін</a:t>
            </a:r>
            <a:r>
              <a:rPr lang="ru-RU" b="1" dirty="0"/>
              <a:t>.</a:t>
            </a:r>
          </a:p>
          <a:p>
            <a:r>
              <a:rPr lang="ru-RU" b="1" dirty="0"/>
              <a:t>Я </a:t>
            </a:r>
            <a:r>
              <a:rPr lang="ru-RU" b="1" dirty="0" err="1"/>
              <a:t>рідко</a:t>
            </a:r>
            <a:r>
              <a:rPr lang="ru-RU" b="1" dirty="0"/>
              <a:t> </a:t>
            </a:r>
            <a:r>
              <a:rPr lang="ru-RU" b="1" dirty="0" err="1"/>
              <a:t>ображаюся</a:t>
            </a:r>
            <a:r>
              <a:rPr lang="ru-RU" b="1" dirty="0"/>
              <a:t> і </a:t>
            </a:r>
            <a:r>
              <a:rPr lang="ru-RU" b="1" dirty="0" err="1"/>
              <a:t>швидко</a:t>
            </a:r>
            <a:r>
              <a:rPr lang="ru-RU" b="1" dirty="0"/>
              <a:t> прощаю людей.</a:t>
            </a:r>
          </a:p>
          <a:p>
            <a:r>
              <a:rPr lang="ru-RU" b="1" dirty="0" err="1"/>
              <a:t>Відповідальність</a:t>
            </a:r>
            <a:r>
              <a:rPr lang="ru-RU" b="1" dirty="0"/>
              <a:t> за </a:t>
            </a:r>
            <a:r>
              <a:rPr lang="ru-RU" b="1" dirty="0" err="1"/>
              <a:t>моє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/>
              <a:t> </a:t>
            </a:r>
            <a:r>
              <a:rPr lang="ru-RU" b="1" dirty="0" err="1"/>
              <a:t>лежить</a:t>
            </a:r>
            <a:r>
              <a:rPr lang="ru-RU" b="1" dirty="0"/>
              <a:t> </a:t>
            </a:r>
            <a:r>
              <a:rPr lang="ru-RU" b="1" dirty="0" err="1"/>
              <a:t>виключно</a:t>
            </a:r>
            <a:r>
              <a:rPr lang="ru-RU" b="1" dirty="0"/>
              <a:t> на </a:t>
            </a:r>
            <a:r>
              <a:rPr lang="ru-RU" b="1" dirty="0" err="1"/>
              <a:t>мені</a:t>
            </a:r>
            <a:r>
              <a:rPr lang="ru-RU" b="1" dirty="0"/>
              <a:t> (а не на батьках, </a:t>
            </a:r>
            <a:r>
              <a:rPr lang="ru-RU" b="1" dirty="0" err="1"/>
              <a:t>партнері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керівництві</a:t>
            </a:r>
            <a:r>
              <a:rPr lang="ru-RU" b="1" dirty="0"/>
              <a:t>).</a:t>
            </a:r>
          </a:p>
          <a:p>
            <a:r>
              <a:rPr lang="ru-RU" b="1" dirty="0"/>
              <a:t>Я </a:t>
            </a:r>
            <a:r>
              <a:rPr lang="ru-RU" b="1" dirty="0" err="1"/>
              <a:t>вмію</a:t>
            </a:r>
            <a:r>
              <a:rPr lang="ru-RU" b="1" dirty="0"/>
              <a:t> </a:t>
            </a:r>
            <a:r>
              <a:rPr lang="ru-RU" b="1" dirty="0" err="1"/>
              <a:t>радіти</a:t>
            </a:r>
            <a:r>
              <a:rPr lang="ru-RU" b="1" dirty="0"/>
              <a:t> простим речам і </a:t>
            </a:r>
            <a:r>
              <a:rPr lang="ru-RU" b="1" dirty="0" err="1"/>
              <a:t>зберігаю</a:t>
            </a:r>
            <a:r>
              <a:rPr lang="ru-RU" b="1" dirty="0"/>
              <a:t> "</a:t>
            </a:r>
            <a:r>
              <a:rPr lang="ru-RU" b="1" dirty="0" err="1"/>
              <a:t>дитячу</a:t>
            </a:r>
            <a:r>
              <a:rPr lang="ru-RU" b="1" dirty="0"/>
              <a:t>" </a:t>
            </a:r>
            <a:r>
              <a:rPr lang="ru-RU" b="1" dirty="0" err="1"/>
              <a:t>допитливість</a:t>
            </a:r>
            <a:r>
              <a:rPr lang="ru-RU" b="1" dirty="0"/>
              <a:t>.</a:t>
            </a:r>
          </a:p>
          <a:p>
            <a:r>
              <a:rPr lang="ru-RU" b="1" dirty="0"/>
              <a:t>Я не </a:t>
            </a:r>
            <a:r>
              <a:rPr lang="ru-RU" b="1" dirty="0" err="1"/>
              <a:t>прагну</a:t>
            </a:r>
            <a:r>
              <a:rPr lang="ru-RU" b="1" dirty="0"/>
              <a:t> </a:t>
            </a:r>
            <a:r>
              <a:rPr lang="ru-RU" b="1" dirty="0" err="1"/>
              <a:t>нікому</a:t>
            </a:r>
            <a:r>
              <a:rPr lang="ru-RU" b="1" dirty="0"/>
              <a:t> </a:t>
            </a:r>
            <a:r>
              <a:rPr lang="ru-RU" b="1" dirty="0" err="1"/>
              <a:t>нічого</a:t>
            </a:r>
            <a:r>
              <a:rPr lang="ru-RU" b="1" dirty="0"/>
              <a:t> </a:t>
            </a:r>
            <a:r>
              <a:rPr lang="ru-RU" b="1" dirty="0" err="1"/>
              <a:t>доводити</a:t>
            </a:r>
            <a:r>
              <a:rPr lang="ru-RU" b="1" dirty="0"/>
              <a:t>.</a:t>
            </a:r>
          </a:p>
          <a:p>
            <a:r>
              <a:rPr lang="ru-RU" b="1" dirty="0"/>
              <a:t>У </a:t>
            </a:r>
            <a:r>
              <a:rPr lang="ru-RU" b="1" dirty="0" err="1"/>
              <a:t>конфліктах</a:t>
            </a:r>
            <a:r>
              <a:rPr lang="ru-RU" b="1" dirty="0"/>
              <a:t> я </a:t>
            </a:r>
            <a:r>
              <a:rPr lang="ru-RU" b="1" dirty="0" err="1"/>
              <a:t>шукаю</a:t>
            </a:r>
            <a:r>
              <a:rPr lang="ru-RU" b="1" dirty="0"/>
              <a:t> </a:t>
            </a:r>
            <a:r>
              <a:rPr lang="ru-RU" b="1" dirty="0" err="1"/>
              <a:t>компроміс</a:t>
            </a:r>
            <a:r>
              <a:rPr lang="ru-RU" b="1" dirty="0"/>
              <a:t>, а не </a:t>
            </a:r>
            <a:r>
              <a:rPr lang="ru-RU" b="1" dirty="0" err="1"/>
              <a:t>намагаюся</a:t>
            </a:r>
            <a:r>
              <a:rPr lang="ru-RU" b="1" dirty="0"/>
              <a:t> </a:t>
            </a:r>
            <a:r>
              <a:rPr lang="ru-RU" b="1" dirty="0" err="1"/>
              <a:t>виграти</a:t>
            </a:r>
            <a:r>
              <a:rPr lang="ru-RU" b="1" dirty="0"/>
              <a:t> будь-</a:t>
            </a:r>
            <a:r>
              <a:rPr lang="ru-RU" b="1" dirty="0" err="1"/>
              <a:t>якою</a:t>
            </a:r>
            <a:r>
              <a:rPr lang="ru-RU" b="1" dirty="0"/>
              <a:t> </a:t>
            </a:r>
            <a:r>
              <a:rPr lang="ru-RU" b="1" dirty="0" err="1"/>
              <a:t>ціною</a:t>
            </a:r>
            <a:r>
              <a:rPr lang="ru-RU" b="1" dirty="0"/>
              <a:t>.</a:t>
            </a:r>
          </a:p>
          <a:p>
            <a:r>
              <a:rPr lang="ru-RU" b="1" dirty="0"/>
              <a:t>Я маю </a:t>
            </a:r>
            <a:r>
              <a:rPr lang="ru-RU" b="1" dirty="0" err="1"/>
              <a:t>чіткі</a:t>
            </a:r>
            <a:r>
              <a:rPr lang="ru-RU" b="1" dirty="0"/>
              <a:t> </a:t>
            </a:r>
            <a:r>
              <a:rPr lang="ru-RU" b="1" dirty="0" err="1"/>
              <a:t>особисті</a:t>
            </a:r>
            <a:r>
              <a:rPr lang="ru-RU" b="1" dirty="0"/>
              <a:t> </a:t>
            </a:r>
            <a:r>
              <a:rPr lang="ru-RU" b="1" dirty="0" err="1"/>
              <a:t>цілі</a:t>
            </a:r>
            <a:r>
              <a:rPr lang="ru-RU" b="1" dirty="0"/>
              <a:t> та </a:t>
            </a:r>
            <a:r>
              <a:rPr lang="ru-RU" b="1" dirty="0" err="1"/>
              <a:t>ціную</a:t>
            </a:r>
            <a:r>
              <a:rPr lang="ru-RU" b="1" dirty="0"/>
              <a:t> </a:t>
            </a:r>
            <a:r>
              <a:rPr lang="ru-RU" b="1" dirty="0" err="1"/>
              <a:t>свій</a:t>
            </a:r>
            <a:r>
              <a:rPr lang="ru-RU" b="1" dirty="0"/>
              <a:t> час.</a:t>
            </a:r>
          </a:p>
        </p:txBody>
      </p:sp>
    </p:spTree>
    <p:extLst>
      <p:ext uri="{BB962C8B-B14F-4D97-AF65-F5344CB8AC3E}">
        <p14:creationId xmlns:p14="http://schemas.microsoft.com/office/powerpoint/2010/main" val="2380980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Інтерпретація</a:t>
            </a:r>
            <a:r>
              <a:rPr lang="ru-RU" dirty="0"/>
              <a:t> </a:t>
            </a:r>
            <a:r>
              <a:rPr lang="ru-RU" dirty="0" err="1"/>
              <a:t>результатів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385953"/>
          </a:xfrm>
        </p:spPr>
        <p:txBody>
          <a:bodyPr/>
          <a:lstStyle/>
          <a:p>
            <a:r>
              <a:rPr lang="ru-RU" dirty="0" smtClean="0"/>
              <a:t>5-7 </a:t>
            </a:r>
            <a:r>
              <a:rPr lang="ru-RU" dirty="0"/>
              <a:t>"Так": Ваш </a:t>
            </a:r>
            <a:r>
              <a:rPr lang="ru-RU" dirty="0" err="1"/>
              <a:t>психологічний</a:t>
            </a:r>
            <a:r>
              <a:rPr lang="ru-RU" dirty="0"/>
              <a:t> </a:t>
            </a:r>
            <a:r>
              <a:rPr lang="ru-RU" dirty="0" err="1"/>
              <a:t>вік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свідомому</a:t>
            </a:r>
            <a:r>
              <a:rPr lang="ru-RU" dirty="0"/>
              <a:t> </a:t>
            </a:r>
            <a:r>
              <a:rPr lang="ru-RU" dirty="0" err="1"/>
              <a:t>дорослому</a:t>
            </a:r>
            <a:r>
              <a:rPr lang="ru-RU" dirty="0"/>
              <a:t> (30-50 </a:t>
            </a:r>
            <a:r>
              <a:rPr lang="ru-RU" dirty="0" err="1"/>
              <a:t>років</a:t>
            </a:r>
            <a:r>
              <a:rPr lang="ru-RU" dirty="0"/>
              <a:t>),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реального </a:t>
            </a:r>
            <a:r>
              <a:rPr lang="ru-RU" dirty="0" err="1"/>
              <a:t>віку</a:t>
            </a:r>
            <a:r>
              <a:rPr lang="ru-RU" dirty="0"/>
              <a:t>. Ви </a:t>
            </a:r>
            <a:r>
              <a:rPr lang="ru-RU" dirty="0" err="1"/>
              <a:t>гармонійні</a:t>
            </a:r>
            <a:r>
              <a:rPr lang="ru-RU" dirty="0"/>
              <a:t> та </a:t>
            </a:r>
            <a:r>
              <a:rPr lang="ru-RU" dirty="0" err="1"/>
              <a:t>емоційно</a:t>
            </a:r>
            <a:r>
              <a:rPr lang="ru-RU" dirty="0"/>
              <a:t> </a:t>
            </a:r>
            <a:r>
              <a:rPr lang="ru-RU" dirty="0" err="1"/>
              <a:t>стійкі</a:t>
            </a:r>
            <a:r>
              <a:rPr lang="ru-RU" dirty="0"/>
              <a:t>.</a:t>
            </a:r>
          </a:p>
          <a:p>
            <a:r>
              <a:rPr lang="ru-RU" dirty="0"/>
              <a:t>3-4 "Так": Ваш </a:t>
            </a:r>
            <a:r>
              <a:rPr lang="ru-RU" dirty="0" err="1"/>
              <a:t>психологічний</a:t>
            </a:r>
            <a:r>
              <a:rPr lang="ru-RU" dirty="0"/>
              <a:t> </a:t>
            </a:r>
            <a:r>
              <a:rPr lang="ru-RU" dirty="0" err="1"/>
              <a:t>вік</a:t>
            </a:r>
            <a:r>
              <a:rPr lang="ru-RU" dirty="0"/>
              <a:t> — </a:t>
            </a:r>
            <a:r>
              <a:rPr lang="ru-RU" dirty="0" err="1"/>
              <a:t>молодість</a:t>
            </a:r>
            <a:r>
              <a:rPr lang="ru-RU" dirty="0"/>
              <a:t>/</a:t>
            </a:r>
            <a:r>
              <a:rPr lang="ru-RU" dirty="0" err="1"/>
              <a:t>юність</a:t>
            </a:r>
            <a:r>
              <a:rPr lang="ru-RU" dirty="0"/>
              <a:t> (18-25 </a:t>
            </a:r>
            <a:r>
              <a:rPr lang="ru-RU" dirty="0" err="1"/>
              <a:t>років</a:t>
            </a:r>
            <a:r>
              <a:rPr lang="ru-RU" dirty="0"/>
              <a:t>). Ви </a:t>
            </a:r>
            <a:r>
              <a:rPr lang="ru-RU" dirty="0" err="1"/>
              <a:t>активні</a:t>
            </a:r>
            <a:r>
              <a:rPr lang="ru-RU" dirty="0"/>
              <a:t>, але, </a:t>
            </a:r>
            <a:r>
              <a:rPr lang="ru-RU" dirty="0" err="1"/>
              <a:t>можливо</a:t>
            </a:r>
            <a:r>
              <a:rPr lang="ru-RU" dirty="0"/>
              <a:t>, </a:t>
            </a:r>
            <a:r>
              <a:rPr lang="ru-RU" dirty="0" err="1"/>
              <a:t>занадто</a:t>
            </a:r>
            <a:r>
              <a:rPr lang="ru-RU" dirty="0"/>
              <a:t> </a:t>
            </a:r>
            <a:r>
              <a:rPr lang="ru-RU" dirty="0" err="1"/>
              <a:t>залежні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думки </a:t>
            </a:r>
            <a:r>
              <a:rPr lang="ru-RU" dirty="0" err="1"/>
              <a:t>оточення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емоційні</a:t>
            </a:r>
            <a:r>
              <a:rPr lang="ru-RU" dirty="0"/>
              <a:t>.</a:t>
            </a:r>
          </a:p>
          <a:p>
            <a:r>
              <a:rPr lang="ru-RU" dirty="0"/>
              <a:t>0-2 "Так": Ваш </a:t>
            </a:r>
            <a:r>
              <a:rPr lang="ru-RU" dirty="0" err="1"/>
              <a:t>психологічний</a:t>
            </a:r>
            <a:r>
              <a:rPr lang="ru-RU" dirty="0"/>
              <a:t> </a:t>
            </a:r>
            <a:r>
              <a:rPr lang="ru-RU" dirty="0" err="1"/>
              <a:t>вік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нижчим</a:t>
            </a:r>
            <a:r>
              <a:rPr lang="ru-RU" dirty="0"/>
              <a:t> за </a:t>
            </a:r>
            <a:r>
              <a:rPr lang="ru-RU" dirty="0" err="1"/>
              <a:t>реальний</a:t>
            </a:r>
            <a:r>
              <a:rPr lang="ru-RU" dirty="0"/>
              <a:t> (дитячий/</a:t>
            </a:r>
            <a:r>
              <a:rPr lang="ru-RU" dirty="0" err="1"/>
              <a:t>підлітковий</a:t>
            </a:r>
            <a:r>
              <a:rPr lang="ru-RU" dirty="0"/>
              <a:t>).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свідчити</a:t>
            </a:r>
            <a:r>
              <a:rPr lang="ru-RU" dirty="0"/>
              <a:t> про </a:t>
            </a:r>
            <a:r>
              <a:rPr lang="ru-RU" dirty="0" err="1"/>
              <a:t>інфантильність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, </a:t>
            </a:r>
            <a:r>
              <a:rPr lang="ru-RU" dirty="0" err="1"/>
              <a:t>навпаки</a:t>
            </a:r>
            <a:r>
              <a:rPr lang="ru-RU" dirty="0"/>
              <a:t>, про </a:t>
            </a:r>
            <a:r>
              <a:rPr lang="ru-RU" dirty="0" err="1"/>
              <a:t>вміння</a:t>
            </a:r>
            <a:r>
              <a:rPr lang="ru-RU" dirty="0"/>
              <a:t> </a:t>
            </a:r>
            <a:r>
              <a:rPr lang="ru-RU" dirty="0" err="1"/>
              <a:t>насолоджуватися</a:t>
            </a:r>
            <a:r>
              <a:rPr lang="ru-RU" dirty="0"/>
              <a:t> </a:t>
            </a:r>
            <a:r>
              <a:rPr lang="ru-RU" dirty="0" err="1"/>
              <a:t>життям</a:t>
            </a:r>
            <a:r>
              <a:rPr lang="ru-RU" dirty="0"/>
              <a:t> без </a:t>
            </a:r>
            <a:r>
              <a:rPr lang="ru-RU" dirty="0" err="1"/>
              <a:t>зайвих</a:t>
            </a:r>
            <a:r>
              <a:rPr lang="ru-RU" dirty="0"/>
              <a:t> </a:t>
            </a:r>
            <a:r>
              <a:rPr lang="ru-RU" dirty="0" err="1"/>
              <a:t>турбот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0785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873" y="624110"/>
            <a:ext cx="10063739" cy="1280890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Спробуйте визначити свій психологічний вік, вік своїх друзів, знайомих, виходячи з їх ставлення до власного життя, оцінок минулого та планів на майбутнє. </a:t>
            </a:r>
            <a:br>
              <a:rPr lang="uk-UA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8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спрощується</a:t>
            </a:r>
            <a:r>
              <a:rPr lang="uk-UA" sz="28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якщо зробити нескладні підрахунки.</a:t>
            </a:r>
            <a:r>
              <a:rPr lang="ru-RU" sz="28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b="1" i="1" u="sng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271856"/>
              </p:ext>
            </p:extLst>
          </p:nvPr>
        </p:nvGraphicFramePr>
        <p:xfrm>
          <a:off x="926274" y="2766950"/>
          <a:ext cx="10462161" cy="3918189"/>
        </p:xfrm>
        <a:graphic>
          <a:graphicData uri="http://schemas.openxmlformats.org/drawingml/2006/table">
            <a:tbl>
              <a:tblPr/>
              <a:tblGrid>
                <a:gridCol w="10462161">
                  <a:extLst>
                    <a:ext uri="{9D8B030D-6E8A-4147-A177-3AD203B41FA5}">
                      <a16:colId xmlns:a16="http://schemas.microsoft.com/office/drawing/2014/main" val="2644130466"/>
                    </a:ext>
                  </a:extLst>
                </a:gridCol>
              </a:tblGrid>
              <a:tr h="3918189">
                <a:tc>
                  <a:txBody>
                    <a:bodyPr/>
                    <a:lstStyle/>
                    <a:p>
                      <a:pPr algn="just">
                        <a:lnSpc>
                          <a:spcPts val="2375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uk-UA" sz="28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Наприклад</a:t>
                      </a:r>
                      <a:r>
                        <a:rPr lang="uk-UA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Ви вважаєте, що встигли до цього часу реалізувати свої життєві задуми на </a:t>
                      </a:r>
                      <a:r>
                        <a:rPr lang="uk-UA" sz="28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</a:t>
                      </a:r>
                      <a:r>
                        <a:rPr lang="uk-UA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%, </a:t>
                      </a:r>
                      <a:endParaRPr lang="uk-UA" sz="2800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375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uk-UA" sz="28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 </a:t>
                      </a:r>
                      <a:r>
                        <a:rPr lang="uk-UA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прожити збираєтесь приблизно 80 років. </a:t>
                      </a:r>
                      <a:endParaRPr lang="uk-UA" sz="2800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375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uk-UA" sz="28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Тоді </a:t>
                      </a:r>
                      <a:r>
                        <a:rPr lang="uk-UA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 приймемо за 100 %, а </a:t>
                      </a:r>
                      <a:r>
                        <a:rPr lang="uk-UA" sz="28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</a:t>
                      </a:r>
                      <a:r>
                        <a:rPr lang="uk-UA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— за х. </a:t>
                      </a:r>
                      <a:endParaRPr lang="uk-UA" sz="2800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375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uk-UA" sz="28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Знайти</a:t>
                      </a:r>
                      <a:r>
                        <a:rPr lang="uk-UA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чому дорівнює х, це підрахувати психологічний вік</a:t>
                      </a:r>
                      <a:r>
                        <a:rPr lang="uk-UA" sz="2800" i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uk-UA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 роки. </a:t>
                      </a:r>
                      <a:endParaRPr lang="uk-UA" sz="2800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375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uk-UA" sz="2800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375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uk-UA" sz="2800" b="1" i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Чи збігається Ваш паспортний </a:t>
                      </a:r>
                      <a:r>
                        <a:rPr lang="uk-UA" sz="28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та психологічний </a:t>
                      </a:r>
                      <a:r>
                        <a:rPr lang="uk-UA" sz="2800" b="1" i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вік?</a:t>
                      </a:r>
                      <a:endParaRPr lang="ru-RU" sz="2800" b="1" i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86815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78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919" y="624109"/>
            <a:ext cx="9877693" cy="3393709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err="1" smtClean="0"/>
              <a:t>Коуч</a:t>
            </a:r>
            <a:r>
              <a:rPr lang="uk-UA" sz="3200" b="1" dirty="0" smtClean="0"/>
              <a:t> – керівник, або (</a:t>
            </a:r>
            <a:r>
              <a:rPr lang="uk-UA" sz="3200" b="1" dirty="0" err="1" smtClean="0"/>
              <a:t>коуч</a:t>
            </a:r>
            <a:r>
              <a:rPr lang="uk-UA" sz="3200" b="1" dirty="0" smtClean="0"/>
              <a:t> - куратор)</a:t>
            </a:r>
            <a:br>
              <a:rPr lang="uk-UA" sz="3200" b="1" dirty="0" smtClean="0"/>
            </a:br>
            <a:r>
              <a:rPr lang="uk-UA" sz="3200" b="1" dirty="0" smtClean="0"/>
              <a:t>-  Дієва схема чи сучасна тенденція?</a:t>
            </a:r>
            <a:br>
              <a:rPr lang="uk-UA" sz="3200" b="1" dirty="0" smtClean="0"/>
            </a:br>
            <a:r>
              <a:rPr lang="uk-UA" sz="3200" b="1" dirty="0" smtClean="0"/>
              <a:t/>
            </a:r>
            <a:br>
              <a:rPr lang="uk-UA" sz="3200" b="1" dirty="0" smtClean="0"/>
            </a:br>
            <a:endParaRPr lang="ru-RU" sz="32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2005" y="2058389"/>
            <a:ext cx="10376456" cy="479961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Сучасна тенденція полягає в тому, що </a:t>
            </a:r>
            <a:r>
              <a:rPr lang="uk-UA" sz="2400" b="1" i="1" u="sng" dirty="0" smtClean="0">
                <a:solidFill>
                  <a:srgbClr val="0070C0"/>
                </a:solidFill>
              </a:rPr>
              <a:t>сучасний керівник </a:t>
            </a:r>
            <a:r>
              <a:rPr lang="uk-UA" sz="2400" b="1" dirty="0" smtClean="0">
                <a:solidFill>
                  <a:srgbClr val="0070C0"/>
                </a:solidFill>
              </a:rPr>
              <a:t>має бути </a:t>
            </a:r>
            <a:r>
              <a:rPr lang="uk-UA" sz="2400" b="1" dirty="0" err="1" smtClean="0">
                <a:solidFill>
                  <a:srgbClr val="0070C0"/>
                </a:solidFill>
              </a:rPr>
              <a:t>коучем</a:t>
            </a:r>
            <a:r>
              <a:rPr lang="uk-UA" sz="2400" b="1" dirty="0" smtClean="0">
                <a:solidFill>
                  <a:srgbClr val="0070C0"/>
                </a:solidFill>
              </a:rPr>
              <a:t>!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2400" dirty="0" err="1" smtClean="0"/>
              <a:t>Коуч</a:t>
            </a:r>
            <a:r>
              <a:rPr lang="ru-RU" sz="2400" dirty="0" smtClean="0"/>
              <a:t> </a:t>
            </a:r>
            <a:r>
              <a:rPr lang="ru-RU" sz="2400" dirty="0"/>
              <a:t>— </a:t>
            </a:r>
            <a:r>
              <a:rPr lang="ru-RU" sz="2400" dirty="0" err="1"/>
              <a:t>це</a:t>
            </a:r>
            <a:r>
              <a:rPr lang="ru-RU" sz="2400" dirty="0"/>
              <a:t> </a:t>
            </a:r>
            <a:r>
              <a:rPr lang="ru-RU" sz="2400" dirty="0" err="1"/>
              <a:t>спеціаліст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допомагає</a:t>
            </a:r>
            <a:r>
              <a:rPr lang="ru-RU" sz="2400" dirty="0"/>
              <a:t> </a:t>
            </a:r>
            <a:r>
              <a:rPr lang="ru-RU" sz="2400" dirty="0" err="1" smtClean="0"/>
              <a:t>досягати</a:t>
            </a:r>
            <a:r>
              <a:rPr lang="ru-RU" sz="2400" dirty="0" smtClean="0"/>
              <a:t> </a:t>
            </a:r>
            <a:r>
              <a:rPr lang="ru-RU" sz="2400" dirty="0" err="1"/>
              <a:t>професійних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особистих</a:t>
            </a:r>
            <a:r>
              <a:rPr lang="ru-RU" sz="2400" dirty="0"/>
              <a:t> </a:t>
            </a:r>
            <a:r>
              <a:rPr lang="ru-RU" sz="2400" dirty="0" err="1"/>
              <a:t>цілей</a:t>
            </a:r>
            <a:r>
              <a:rPr lang="ru-RU" sz="2400" dirty="0"/>
              <a:t>, </a:t>
            </a:r>
            <a:r>
              <a:rPr lang="ru-RU" sz="2400" dirty="0" err="1"/>
              <a:t>розкривати</a:t>
            </a:r>
            <a:r>
              <a:rPr lang="ru-RU" sz="2400" dirty="0"/>
              <a:t> </a:t>
            </a:r>
            <a:r>
              <a:rPr lang="ru-RU" sz="2400" dirty="0" err="1"/>
              <a:t>потенціал</a:t>
            </a:r>
            <a:r>
              <a:rPr lang="ru-RU" sz="2400" dirty="0"/>
              <a:t> та </a:t>
            </a:r>
            <a:r>
              <a:rPr lang="ru-RU" sz="2400" dirty="0" err="1"/>
              <a:t>знаходити</a:t>
            </a:r>
            <a:r>
              <a:rPr lang="ru-RU" sz="2400" dirty="0"/>
              <a:t> </a:t>
            </a:r>
            <a:r>
              <a:rPr lang="ru-RU" sz="2400" dirty="0" err="1"/>
              <a:t>власні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через </a:t>
            </a:r>
            <a:r>
              <a:rPr lang="ru-RU" sz="2400" dirty="0" err="1"/>
              <a:t>спеціальні</a:t>
            </a:r>
            <a:r>
              <a:rPr lang="ru-RU" sz="2400" dirty="0"/>
              <a:t> </a:t>
            </a:r>
            <a:r>
              <a:rPr lang="ru-RU" sz="2400" dirty="0" err="1"/>
              <a:t>питання</a:t>
            </a:r>
            <a:r>
              <a:rPr lang="ru-RU" sz="2400" dirty="0"/>
              <a:t> та </a:t>
            </a:r>
            <a:r>
              <a:rPr lang="ru-RU" sz="2400" dirty="0" smtClean="0"/>
              <a:t>методики при </a:t>
            </a:r>
            <a:r>
              <a:rPr lang="ru-RU" sz="2400" dirty="0" err="1" smtClean="0"/>
              <a:t>цьому</a:t>
            </a:r>
            <a:r>
              <a:rPr lang="ru-RU" sz="2400" dirty="0" smtClean="0"/>
              <a:t> прямо не </a:t>
            </a:r>
            <a:r>
              <a:rPr lang="ru-RU" sz="2400" dirty="0" err="1" smtClean="0"/>
              <a:t>впливати</a:t>
            </a:r>
            <a:r>
              <a:rPr lang="ru-RU" sz="2400" dirty="0" smtClean="0"/>
              <a:t> на </a:t>
            </a:r>
            <a:r>
              <a:rPr lang="ru-RU" sz="2400" dirty="0" err="1" smtClean="0"/>
              <a:t>вибір</a:t>
            </a:r>
            <a:r>
              <a:rPr lang="ru-RU" sz="2400" dirty="0" smtClean="0"/>
              <a:t> та </a:t>
            </a:r>
            <a:r>
              <a:rPr lang="ru-RU" sz="2400" dirty="0" err="1" smtClean="0"/>
              <a:t>рішення</a:t>
            </a:r>
            <a:r>
              <a:rPr lang="ru-RU" sz="2400" dirty="0" smtClean="0">
                <a:solidFill>
                  <a:srgbClr val="0A0A0A"/>
                </a:solidFill>
                <a:latin typeface="Google Sans"/>
              </a:rPr>
              <a:t>.</a:t>
            </a:r>
          </a:p>
          <a:p>
            <a:r>
              <a:rPr lang="ru-RU" sz="2400" dirty="0" smtClean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sz="2400" dirty="0" err="1" smtClean="0">
                <a:solidFill>
                  <a:srgbClr val="0A0A0A"/>
                </a:solidFill>
                <a:latin typeface="Google Sans"/>
              </a:rPr>
              <a:t>Тобто</a:t>
            </a:r>
            <a:r>
              <a:rPr lang="ru-RU" sz="2400" dirty="0" smtClean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sz="2400" dirty="0" err="1" smtClean="0">
                <a:solidFill>
                  <a:srgbClr val="0A0A0A"/>
                </a:solidFill>
                <a:latin typeface="Google Sans"/>
              </a:rPr>
              <a:t>рішення</a:t>
            </a:r>
            <a:r>
              <a:rPr lang="ru-RU" sz="2400" dirty="0" smtClean="0">
                <a:solidFill>
                  <a:srgbClr val="0A0A0A"/>
                </a:solidFill>
                <a:latin typeface="Google Sans"/>
              </a:rPr>
              <a:t> </a:t>
            </a:r>
            <a:r>
              <a:rPr lang="uk-UA" sz="2400" b="1" u="sng" dirty="0" smtClean="0"/>
              <a:t>від </a:t>
            </a:r>
            <a:r>
              <a:rPr lang="uk-UA" sz="2400" b="1" u="sng" dirty="0"/>
              <a:t>налаштувань: </a:t>
            </a:r>
            <a:r>
              <a:rPr lang="uk-UA" sz="2400" dirty="0"/>
              <a:t>Я, керівник, який  завжди правий і як правило він залишається наодинці…</a:t>
            </a:r>
            <a:br>
              <a:rPr lang="uk-UA" sz="2400" dirty="0"/>
            </a:br>
            <a:r>
              <a:rPr lang="uk-UA" sz="2400" b="1" u="sng" dirty="0"/>
              <a:t>до:</a:t>
            </a:r>
            <a:r>
              <a:rPr lang="uk-UA" sz="2400" dirty="0"/>
              <a:t> Можна ставити під сумнів мої </a:t>
            </a:r>
            <a:r>
              <a:rPr lang="uk-UA" sz="2400" dirty="0" smtClean="0"/>
              <a:t>рішення…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uk-UA" sz="2400" b="1" dirty="0"/>
              <a:t>     </a:t>
            </a:r>
            <a:r>
              <a:rPr lang="uk-UA" sz="2400" b="1" dirty="0" smtClean="0"/>
              <a:t>та,   </a:t>
            </a:r>
            <a:r>
              <a:rPr lang="uk-UA" sz="2400" dirty="0" smtClean="0"/>
              <a:t>Пряма мотивація </a:t>
            </a:r>
            <a:r>
              <a:rPr lang="uk-UA" sz="2400" dirty="0"/>
              <a:t>до генерування ідей командою</a:t>
            </a:r>
            <a:endParaRPr lang="ru-RU" sz="2400" b="1" u="sng" dirty="0"/>
          </a:p>
          <a:p>
            <a:endParaRPr lang="ru-RU" sz="2400" dirty="0" smtClean="0">
              <a:solidFill>
                <a:srgbClr val="0A0A0A"/>
              </a:solidFill>
              <a:latin typeface="Google San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7586" y="99352"/>
            <a:ext cx="10822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Дослідження</a:t>
            </a:r>
            <a:r>
              <a:rPr lang="ru-RU" b="1" dirty="0" smtClean="0">
                <a:solidFill>
                  <a:srgbClr val="0070C0"/>
                </a:solidFill>
              </a:rPr>
              <a:t> теми </a:t>
            </a:r>
            <a:r>
              <a:rPr lang="ru-RU" b="1" dirty="0" err="1" smtClean="0">
                <a:solidFill>
                  <a:srgbClr val="0070C0"/>
                </a:solidFill>
              </a:rPr>
              <a:t>продовжую</a:t>
            </a:r>
            <a:r>
              <a:rPr lang="ru-RU" b="1" dirty="0" smtClean="0">
                <a:solidFill>
                  <a:srgbClr val="0070C0"/>
                </a:solidFill>
              </a:rPr>
              <a:t> та хочу </a:t>
            </a:r>
            <a:r>
              <a:rPr lang="ru-RU" b="1" dirty="0" err="1" smtClean="0">
                <a:solidFill>
                  <a:srgbClr val="0070C0"/>
                </a:solidFill>
              </a:rPr>
              <a:t>запитати</a:t>
            </a:r>
            <a:r>
              <a:rPr lang="ru-RU" b="1" dirty="0" smtClean="0">
                <a:solidFill>
                  <a:srgbClr val="0070C0"/>
                </a:solidFill>
              </a:rPr>
              <a:t>: </a:t>
            </a:r>
            <a:r>
              <a:rPr lang="ru-RU" b="1" dirty="0" err="1" smtClean="0">
                <a:solidFill>
                  <a:srgbClr val="0070C0"/>
                </a:solidFill>
              </a:rPr>
              <a:t>Чи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готові</a:t>
            </a:r>
            <a:r>
              <a:rPr lang="ru-RU" b="1" dirty="0" smtClean="0">
                <a:solidFill>
                  <a:srgbClr val="0070C0"/>
                </a:solidFill>
              </a:rPr>
              <a:t> Ви бути </a:t>
            </a:r>
            <a:r>
              <a:rPr lang="ru-RU" b="1" dirty="0" err="1" smtClean="0">
                <a:solidFill>
                  <a:srgbClr val="0070C0"/>
                </a:solidFill>
              </a:rPr>
              <a:t>сучасними</a:t>
            </a:r>
            <a:r>
              <a:rPr lang="ru-RU" b="1" dirty="0" smtClean="0">
                <a:solidFill>
                  <a:srgbClr val="0070C0"/>
                </a:solidFill>
              </a:rPr>
              <a:t>?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29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Результат </a:t>
            </a:r>
            <a:r>
              <a:rPr lang="ru-RU" dirty="0" err="1" smtClean="0"/>
              <a:t>сучасної</a:t>
            </a:r>
            <a:r>
              <a:rPr lang="ru-RU" dirty="0" smtClean="0"/>
              <a:t> </a:t>
            </a:r>
            <a:r>
              <a:rPr lang="ru-RU" dirty="0" err="1" smtClean="0"/>
              <a:t>тенденції</a:t>
            </a:r>
            <a:r>
              <a:rPr lang="ru-RU" dirty="0" smtClean="0"/>
              <a:t> </a:t>
            </a:r>
            <a:r>
              <a:rPr lang="ru-RU" dirty="0" err="1" smtClean="0"/>
              <a:t>управління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Культура </a:t>
            </a:r>
            <a:r>
              <a:rPr lang="ru-RU" sz="2800" dirty="0" err="1"/>
              <a:t>зворотнього</a:t>
            </a:r>
            <a:r>
              <a:rPr lang="ru-RU" sz="2800" dirty="0"/>
              <a:t> </a:t>
            </a:r>
            <a:r>
              <a:rPr lang="ru-RU" sz="2800" dirty="0" err="1"/>
              <a:t>зв’язку</a:t>
            </a:r>
            <a:endParaRPr lang="ru-RU" sz="2800" dirty="0"/>
          </a:p>
          <a:p>
            <a:r>
              <a:rPr lang="ru-RU" sz="2800" dirty="0" smtClean="0"/>
              <a:t>Дайте </a:t>
            </a:r>
            <a:r>
              <a:rPr lang="ru-RU" sz="2800" dirty="0" err="1"/>
              <a:t>простір</a:t>
            </a:r>
            <a:r>
              <a:rPr lang="ru-RU" sz="2800" dirty="0"/>
              <a:t> для </a:t>
            </a:r>
            <a:r>
              <a:rPr lang="ru-RU" sz="2800" dirty="0" err="1"/>
              <a:t>ідей</a:t>
            </a:r>
            <a:endParaRPr lang="ru-RU" sz="2800" dirty="0"/>
          </a:p>
          <a:p>
            <a:r>
              <a:rPr lang="ru-RU" sz="2800" dirty="0"/>
              <a:t>А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ти</a:t>
            </a:r>
            <a:r>
              <a:rPr lang="ru-RU" sz="2800" dirty="0"/>
              <a:t> </a:t>
            </a:r>
            <a:r>
              <a:rPr lang="ru-RU" sz="2800" dirty="0" err="1"/>
              <a:t>думаєш</a:t>
            </a:r>
            <a:r>
              <a:rPr lang="ru-RU" sz="2800" dirty="0"/>
              <a:t>? </a:t>
            </a:r>
            <a:r>
              <a:rPr lang="ru-RU" sz="2800" i="1" u="sng" dirty="0" smtClean="0"/>
              <a:t>(думка </a:t>
            </a:r>
            <a:r>
              <a:rPr lang="ru-RU" sz="2800" i="1" u="sng" dirty="0" err="1" smtClean="0"/>
              <a:t>команди</a:t>
            </a:r>
            <a:r>
              <a:rPr lang="ru-RU" sz="2800" i="1" u="sng" dirty="0" smtClean="0"/>
              <a:t>) </a:t>
            </a:r>
            <a:r>
              <a:rPr lang="ru-RU" sz="2800" dirty="0" err="1" smtClean="0"/>
              <a:t>Замість</a:t>
            </a:r>
            <a:r>
              <a:rPr lang="ru-RU" sz="2800" dirty="0"/>
              <a:t>….. </a:t>
            </a:r>
            <a:r>
              <a:rPr lang="ru-RU" sz="2800" dirty="0" err="1"/>
              <a:t>Роби</a:t>
            </a:r>
            <a:r>
              <a:rPr lang="ru-RU" sz="2800" dirty="0"/>
              <a:t> так, як я сказав!</a:t>
            </a:r>
          </a:p>
          <a:p>
            <a:r>
              <a:rPr lang="ru-RU" sz="2800" b="1" u="sng" dirty="0" err="1"/>
              <a:t>Обов’язково</a:t>
            </a:r>
            <a:r>
              <a:rPr lang="ru-RU" sz="2800" b="1" u="sng" dirty="0"/>
              <a:t> </a:t>
            </a:r>
            <a:r>
              <a:rPr lang="ru-RU" sz="2800" b="1" u="sng" dirty="0" err="1"/>
              <a:t>саморефлексія</a:t>
            </a:r>
            <a:r>
              <a:rPr lang="ru-RU" sz="2800" b="1" u="sng" dirty="0"/>
              <a:t>: </a:t>
            </a:r>
            <a:r>
              <a:rPr lang="ru-RU" sz="2800" dirty="0"/>
              <a:t>Запитайте себе, як давно </a:t>
            </a:r>
            <a:r>
              <a:rPr lang="ru-RU" sz="2800" dirty="0" err="1"/>
              <a:t>ви</a:t>
            </a:r>
            <a:r>
              <a:rPr lang="ru-RU" sz="2800" dirty="0"/>
              <a:t> </a:t>
            </a:r>
            <a:r>
              <a:rPr lang="ru-RU" sz="2800" dirty="0" err="1"/>
              <a:t>чули</a:t>
            </a:r>
            <a:r>
              <a:rPr lang="ru-RU" sz="2800" dirty="0"/>
              <a:t> думку  </a:t>
            </a:r>
            <a:r>
              <a:rPr lang="ru-RU" sz="2800" dirty="0" err="1"/>
              <a:t>колективу</a:t>
            </a:r>
            <a:r>
              <a:rPr lang="ru-RU" sz="2800" dirty="0"/>
              <a:t>,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 smtClean="0"/>
              <a:t>своєї</a:t>
            </a:r>
            <a:r>
              <a:rPr lang="ru-RU" sz="2800" dirty="0" smtClean="0"/>
              <a:t> </a:t>
            </a:r>
            <a:r>
              <a:rPr lang="ru-RU" sz="2800" dirty="0" err="1" smtClean="0"/>
              <a:t>групи</a:t>
            </a:r>
            <a:r>
              <a:rPr lang="ru-RU" sz="2800" dirty="0"/>
              <a:t>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396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45" y="624110"/>
            <a:ext cx="10224655" cy="1280890"/>
          </a:xfrm>
        </p:spPr>
        <p:txBody>
          <a:bodyPr/>
          <a:lstStyle/>
          <a:p>
            <a:r>
              <a:rPr lang="uk-UA" b="1" i="1" u="sng" dirty="0" smtClean="0"/>
              <a:t>«Аптечка першої психологічної допомоги»</a:t>
            </a:r>
            <a:endParaRPr lang="ru-RU" b="1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9394970" cy="377762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4800" dirty="0"/>
              <a:t>Акутуальні </a:t>
            </a:r>
            <a:r>
              <a:rPr lang="ru-RU" sz="4800" dirty="0" err="1"/>
              <a:t>ліки</a:t>
            </a:r>
            <a:r>
              <a:rPr lang="ru-RU" sz="4800" dirty="0"/>
              <a:t> </a:t>
            </a:r>
            <a:r>
              <a:rPr lang="ru-RU" sz="4800" dirty="0" err="1" smtClean="0"/>
              <a:t>сьогодні</a:t>
            </a:r>
            <a:r>
              <a:rPr lang="ru-RU" sz="4800" dirty="0" smtClean="0"/>
              <a:t>: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 smtClean="0"/>
          </a:p>
          <a:p>
            <a:pPr algn="ctr"/>
            <a:r>
              <a:rPr lang="ru-RU" sz="4800" b="1" dirty="0" smtClean="0"/>
              <a:t>Не </a:t>
            </a:r>
            <a:r>
              <a:rPr lang="ru-RU" sz="4800" b="1" dirty="0"/>
              <a:t>будь  </a:t>
            </a:r>
            <a:r>
              <a:rPr lang="ru-RU" sz="4800" b="1" dirty="0" err="1"/>
              <a:t>байдужим</a:t>
            </a:r>
            <a:r>
              <a:rPr lang="ru-RU" sz="4800" b="1" dirty="0"/>
              <a:t> до </a:t>
            </a:r>
            <a:r>
              <a:rPr lang="ru-RU" sz="4800" b="1" dirty="0" smtClean="0"/>
              <a:t>Себе! </a:t>
            </a:r>
          </a:p>
          <a:p>
            <a:pPr algn="ctr"/>
            <a:r>
              <a:rPr lang="uk-UA" sz="4800" dirty="0" smtClean="0"/>
              <a:t>Бо тільки людина в «ресурсі» зможе допомогти іншим!</a:t>
            </a:r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055" y="128895"/>
            <a:ext cx="2118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Рубрика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8" y="1489654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75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3" y="0"/>
            <a:ext cx="892232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9745999" y="3798516"/>
            <a:ext cx="2552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впізнали</a:t>
            </a:r>
            <a:r>
              <a:rPr lang="ru-RU" sz="2000" b="1" dirty="0"/>
              <a:t> Себе?</a:t>
            </a:r>
          </a:p>
        </p:txBody>
      </p:sp>
    </p:spTree>
    <p:extLst>
      <p:ext uri="{BB962C8B-B14F-4D97-AF65-F5344CB8AC3E}">
        <p14:creationId xmlns:p14="http://schemas.microsoft.com/office/powerpoint/2010/main" val="681781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1917" y="92075"/>
            <a:ext cx="9604560" cy="172687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Roboto"/>
              </a:rPr>
              <a:t>  </a:t>
            </a:r>
            <a:r>
              <a:rPr lang="ru-RU" b="1" dirty="0" smtClean="0">
                <a:solidFill>
                  <a:schemeClr val="accent1"/>
                </a:solidFill>
                <a:latin typeface="Roboto"/>
              </a:rPr>
              <a:t/>
            </a:r>
            <a:br>
              <a:rPr lang="ru-RU" b="1" dirty="0" smtClean="0">
                <a:solidFill>
                  <a:schemeClr val="accent1"/>
                </a:solidFill>
                <a:latin typeface="Roboto"/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4438" y="955510"/>
            <a:ext cx="9070170" cy="5516542"/>
          </a:xfrm>
        </p:spPr>
        <p:txBody>
          <a:bodyPr/>
          <a:lstStyle/>
          <a:p>
            <a:r>
              <a:rPr lang="ru-RU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Roboto"/>
              </a:rPr>
              <a:t>Цитати</a:t>
            </a: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Roboto"/>
              </a:rPr>
              <a:t> ВЕЛИКИХ</a:t>
            </a:r>
          </a:p>
          <a:p>
            <a:endParaRPr lang="ru-RU" sz="2400" dirty="0">
              <a:solidFill>
                <a:srgbClr val="333333"/>
              </a:solidFill>
              <a:latin typeface="Roboto"/>
            </a:endParaRPr>
          </a:p>
          <a:p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“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Щоб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запалити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вогонь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 в очах 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дитини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, самому 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потрібно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горіти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!” </a:t>
            </a:r>
            <a:r>
              <a:rPr lang="ru-RU" sz="2400" i="1" dirty="0" err="1" smtClean="0">
                <a:solidFill>
                  <a:srgbClr val="333333"/>
                </a:solidFill>
                <a:latin typeface="Roboto"/>
              </a:rPr>
              <a:t>Григорій</a:t>
            </a:r>
            <a:r>
              <a:rPr lang="ru-RU" sz="2400" i="1" dirty="0" smtClean="0">
                <a:solidFill>
                  <a:srgbClr val="333333"/>
                </a:solidFill>
                <a:latin typeface="Roboto"/>
              </a:rPr>
              <a:t> Скорода - </a:t>
            </a:r>
            <a:r>
              <a:rPr lang="ru-RU" i="1" dirty="0" err="1">
                <a:solidFill>
                  <a:srgbClr val="333333"/>
                </a:solidFill>
                <a:latin typeface="Roboto"/>
              </a:rPr>
              <a:t>український</a:t>
            </a:r>
            <a:r>
              <a:rPr lang="ru-RU" i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i="1" dirty="0" err="1">
                <a:solidFill>
                  <a:srgbClr val="333333"/>
                </a:solidFill>
                <a:latin typeface="Roboto"/>
              </a:rPr>
              <a:t>філософ</a:t>
            </a:r>
            <a:r>
              <a:rPr lang="ru-RU" i="1" dirty="0">
                <a:solidFill>
                  <a:srgbClr val="333333"/>
                </a:solidFill>
                <a:latin typeface="Roboto"/>
              </a:rPr>
              <a:t>, богослов, поет, </a:t>
            </a:r>
            <a:r>
              <a:rPr lang="ru-RU" i="1" dirty="0" err="1">
                <a:solidFill>
                  <a:srgbClr val="333333"/>
                </a:solidFill>
                <a:latin typeface="Roboto"/>
              </a:rPr>
              <a:t>байкар</a:t>
            </a:r>
            <a:r>
              <a:rPr lang="ru-RU" i="1" dirty="0">
                <a:solidFill>
                  <a:srgbClr val="333333"/>
                </a:solidFill>
                <a:latin typeface="Roboto"/>
              </a:rPr>
              <a:t>, педагог, композитор.</a:t>
            </a:r>
            <a:endParaRPr lang="ru-RU" i="1" dirty="0" smtClean="0">
              <a:solidFill>
                <a:srgbClr val="333333"/>
              </a:solidFill>
              <a:latin typeface="Roboto"/>
            </a:endParaRPr>
          </a:p>
          <a:p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«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Майбутнє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належить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тим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хто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вірить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в красу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своєї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власної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мрії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!» </a:t>
            </a:r>
            <a:r>
              <a:rPr lang="ru-RU" sz="2400" i="1" dirty="0" err="1" smtClean="0">
                <a:solidFill>
                  <a:srgbClr val="333333"/>
                </a:solidFill>
                <a:latin typeface="Roboto"/>
              </a:rPr>
              <a:t>Елеонора</a:t>
            </a:r>
            <a:r>
              <a:rPr lang="ru-RU" sz="2400" i="1" dirty="0" smtClean="0">
                <a:solidFill>
                  <a:srgbClr val="333333"/>
                </a:solidFill>
                <a:latin typeface="Roboto"/>
              </a:rPr>
              <a:t> Рузвельт -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американська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dirty="0" err="1">
                <a:solidFill>
                  <a:srgbClr val="3366CC"/>
                </a:solidFill>
                <a:latin typeface="Arial" panose="020B0604020202020204" pitchFamily="34" charset="0"/>
                <a:hlinkClick r:id="rId6" tooltip="Політик"/>
              </a:rPr>
              <a:t>політична</a:t>
            </a: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  <a:hlinkClick r:id="rId6" tooltip="Політик"/>
              </a:rPr>
              <a:t> </a:t>
            </a:r>
            <a:r>
              <a:rPr lang="ru-RU" dirty="0" err="1">
                <a:solidFill>
                  <a:srgbClr val="3366CC"/>
                </a:solidFill>
                <a:latin typeface="Arial" panose="020B0604020202020204" pitchFamily="34" charset="0"/>
                <a:hlinkClick r:id="rId6" tooltip="Політик"/>
              </a:rPr>
              <a:t>діячка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 </a:t>
            </a: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  <a:hlinkClick r:id="rId7" tooltip="Дипломат"/>
              </a:rPr>
              <a:t>дипломат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 </a:t>
            </a:r>
            <a:r>
              <a:rPr lang="ru-RU" dirty="0" err="1">
                <a:solidFill>
                  <a:srgbClr val="3366CC"/>
                </a:solidFill>
                <a:latin typeface="Arial" panose="020B0604020202020204" pitchFamily="34" charset="0"/>
                <a:hlinkClick r:id="rId8" tooltip="Журналіст"/>
              </a:rPr>
              <a:t>журналістка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письменниця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 </a:t>
            </a:r>
            <a:r>
              <a:rPr lang="ru-RU" dirty="0" err="1">
                <a:solidFill>
                  <a:srgbClr val="3366CC"/>
                </a:solidFill>
                <a:latin typeface="Arial" panose="020B0604020202020204" pitchFamily="34" charset="0"/>
                <a:hlinkClick r:id="rId9" tooltip="Пацифізм"/>
              </a:rPr>
              <a:t>антивоєнна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активістка</a:t>
            </a:r>
            <a:endParaRPr lang="ru-RU" i="1" dirty="0" smtClean="0">
              <a:solidFill>
                <a:srgbClr val="333333"/>
              </a:solidFill>
              <a:latin typeface="Roboto"/>
            </a:endParaRPr>
          </a:p>
          <a:p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«Краса в очах того,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хто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дивиться!» </a:t>
            </a:r>
            <a:r>
              <a:rPr lang="ru-RU" sz="2400" i="1" dirty="0" err="1" smtClean="0">
                <a:solidFill>
                  <a:srgbClr val="333333"/>
                </a:solidFill>
                <a:latin typeface="Roboto"/>
              </a:rPr>
              <a:t>Оскарл</a:t>
            </a:r>
            <a:r>
              <a:rPr lang="ru-RU" sz="2400" i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i="1" dirty="0" err="1" smtClean="0">
                <a:solidFill>
                  <a:srgbClr val="333333"/>
                </a:solidFill>
                <a:latin typeface="Roboto"/>
              </a:rPr>
              <a:t>Вайлд</a:t>
            </a:r>
            <a:r>
              <a:rPr lang="ru-RU" sz="2400" i="1" dirty="0" smtClean="0">
                <a:solidFill>
                  <a:srgbClr val="333333"/>
                </a:solidFill>
                <a:latin typeface="Roboto"/>
              </a:rPr>
              <a:t> – </a:t>
            </a:r>
            <a:r>
              <a:rPr lang="ru-RU" i="1" dirty="0" err="1" smtClean="0">
                <a:solidFill>
                  <a:srgbClr val="333333"/>
                </a:solidFill>
                <a:latin typeface="Roboto"/>
              </a:rPr>
              <a:t>відомий</a:t>
            </a:r>
            <a:r>
              <a:rPr lang="ru-RU" i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i="1" dirty="0" err="1" smtClean="0">
                <a:solidFill>
                  <a:srgbClr val="333333"/>
                </a:solidFill>
                <a:latin typeface="Roboto"/>
              </a:rPr>
              <a:t>письменник</a:t>
            </a:r>
            <a:r>
              <a:rPr lang="ru-RU" i="1" dirty="0" smtClean="0">
                <a:solidFill>
                  <a:srgbClr val="333333"/>
                </a:solidFill>
                <a:latin typeface="Roboto"/>
              </a:rPr>
              <a:t>, драматург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875" y="1353192"/>
            <a:ext cx="1432684" cy="1390008"/>
          </a:xfrm>
          <a:prstGeom prst="rect">
            <a:avLst/>
          </a:prstGeom>
        </p:spPr>
      </p:pic>
      <p:pic>
        <p:nvPicPr>
          <p:cNvPr id="6" name="1712300137_trrv22c1f211121f21222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7" name="8. Гурт TIK - Вчительк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2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«Заземлін»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727" y="2133600"/>
            <a:ext cx="10811885" cy="3777622"/>
          </a:xfrm>
        </p:spPr>
        <p:txBody>
          <a:bodyPr/>
          <a:lstStyle/>
          <a:p>
            <a:pPr marL="0" indent="0">
              <a:buNone/>
            </a:pPr>
            <a:endParaRPr lang="uk-UA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6" y="1482436"/>
            <a:ext cx="8278092" cy="511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14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«</a:t>
            </a:r>
            <a:r>
              <a:rPr lang="uk-UA" b="1" dirty="0" err="1" smtClean="0"/>
              <a:t>Вдихонорм</a:t>
            </a:r>
            <a:r>
              <a:rPr lang="uk-UA" b="1" dirty="0" smtClean="0"/>
              <a:t>»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7" y="1523999"/>
            <a:ext cx="6788728" cy="5084619"/>
          </a:xfrm>
        </p:spPr>
      </p:pic>
    </p:spTree>
    <p:extLst>
      <p:ext uri="{BB962C8B-B14F-4D97-AF65-F5344CB8AC3E}">
        <p14:creationId xmlns:p14="http://schemas.microsoft.com/office/powerpoint/2010/main" val="3628897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«</a:t>
            </a:r>
            <a:r>
              <a:rPr lang="uk-UA" b="1" dirty="0" err="1" smtClean="0"/>
              <a:t>Обіймидол</a:t>
            </a:r>
            <a:r>
              <a:rPr lang="uk-UA" b="1" dirty="0" smtClean="0"/>
              <a:t> </a:t>
            </a:r>
            <a:r>
              <a:rPr lang="uk-UA" b="1" dirty="0" smtClean="0"/>
              <a:t>– Обійми </a:t>
            </a:r>
            <a:r>
              <a:rPr lang="uk-UA" b="1" dirty="0" smtClean="0"/>
              <a:t>Метелика»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73" y="1399309"/>
            <a:ext cx="6608617" cy="530629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5" y="5176405"/>
            <a:ext cx="2976130" cy="1409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654" y="4017818"/>
            <a:ext cx="3283527" cy="2568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9" y="2131003"/>
            <a:ext cx="20193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65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025236"/>
            <a:ext cx="8915400" cy="4885986"/>
          </a:xfrm>
        </p:spPr>
        <p:txBody>
          <a:bodyPr/>
          <a:lstStyle/>
          <a:p>
            <a:r>
              <a:rPr lang="uk-UA" sz="4000" b="1" dirty="0" smtClean="0"/>
              <a:t>Завдання (3 хв.)</a:t>
            </a:r>
            <a:r>
              <a:rPr lang="uk-UA" sz="4000" dirty="0"/>
              <a:t/>
            </a:r>
            <a:br>
              <a:rPr lang="uk-UA" sz="4000" dirty="0"/>
            </a:br>
            <a:r>
              <a:rPr lang="uk-UA" sz="4000" dirty="0"/>
              <a:t>Придумайте свої сучасні психологічні ліки, які можна покласти в нашу </a:t>
            </a:r>
            <a:r>
              <a:rPr lang="uk-UA" sz="4000" dirty="0" smtClean="0"/>
              <a:t>аптечку психологічної допомоги</a:t>
            </a:r>
            <a:endParaRPr lang="ru-RU" sz="4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802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709" y="624109"/>
            <a:ext cx="9584903" cy="2210135"/>
          </a:xfrm>
        </p:spPr>
        <p:txBody>
          <a:bodyPr>
            <a:normAutofit fontScale="90000"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ru-RU" i="1" u="sng" dirty="0" smtClean="0"/>
              <a:t>Цитата ВЕЛИКИХ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dirty="0" smtClean="0"/>
              <a:t>Будь </a:t>
            </a:r>
            <a:r>
              <a:rPr lang="ru-RU" b="1" dirty="0"/>
              <a:t>самим собою, </a:t>
            </a:r>
            <a:r>
              <a:rPr lang="ru-RU" b="1" dirty="0" err="1"/>
              <a:t>бо</a:t>
            </a:r>
            <a:r>
              <a:rPr lang="ru-RU" b="1" dirty="0"/>
              <a:t> </a:t>
            </a:r>
            <a:r>
              <a:rPr lang="ru-RU" b="1" dirty="0" err="1"/>
              <a:t>інші</a:t>
            </a:r>
            <a:r>
              <a:rPr lang="ru-RU" b="1" dirty="0"/>
              <a:t> </a:t>
            </a:r>
            <a:r>
              <a:rPr lang="ru-RU" b="1" dirty="0" err="1"/>
              <a:t>ролі</a:t>
            </a:r>
            <a:r>
              <a:rPr lang="ru-RU" b="1" dirty="0"/>
              <a:t> </a:t>
            </a:r>
            <a:r>
              <a:rPr lang="ru-RU" b="1" dirty="0" err="1"/>
              <a:t>вже</a:t>
            </a:r>
            <a:r>
              <a:rPr lang="ru-RU" b="1" dirty="0"/>
              <a:t> </a:t>
            </a:r>
            <a:r>
              <a:rPr lang="ru-RU" b="1" dirty="0" err="1"/>
              <a:t>зайнято</a:t>
            </a:r>
            <a:r>
              <a:rPr lang="ru-RU" b="1" dirty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i="1" dirty="0" smtClean="0"/>
              <a:t>(</a:t>
            </a:r>
            <a:r>
              <a:rPr lang="ru-RU" sz="2700" b="1" i="1" dirty="0"/>
              <a:t>Оскар </a:t>
            </a:r>
            <a:r>
              <a:rPr lang="ru-RU" sz="2700" b="1" i="1" dirty="0" smtClean="0"/>
              <a:t>ВАЙЛЬД) - </a:t>
            </a:r>
            <a:r>
              <a:rPr lang="ru-RU" sz="2700" b="1" i="1" dirty="0" err="1" smtClean="0"/>
              <a:t>відомий</a:t>
            </a:r>
            <a:r>
              <a:rPr lang="ru-RU" sz="2700" b="1" i="1" dirty="0" smtClean="0"/>
              <a:t> </a:t>
            </a:r>
            <a:r>
              <a:rPr lang="ru-RU" sz="2700" b="1" i="1" dirty="0" err="1" smtClean="0"/>
              <a:t>ірландський</a:t>
            </a:r>
            <a:r>
              <a:rPr lang="ru-RU" sz="2700" b="1" i="1" dirty="0" smtClean="0"/>
              <a:t> </a:t>
            </a:r>
            <a:r>
              <a:rPr lang="ru-RU" sz="2700" b="1" i="1" dirty="0" err="1" smtClean="0"/>
              <a:t>письменник</a:t>
            </a:r>
            <a:r>
              <a:rPr lang="ru-RU" sz="2700" b="1" i="1" dirty="0" smtClean="0"/>
              <a:t>, драматург</a:t>
            </a:r>
            <a:r>
              <a:rPr lang="ru-RU" sz="2700" b="1" i="1" dirty="0"/>
              <a:t/>
            </a:r>
            <a:br>
              <a:rPr lang="ru-RU" sz="2700" b="1" i="1" dirty="0"/>
            </a:br>
            <a:endParaRPr lang="ru-RU" sz="27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5456" y="2834245"/>
            <a:ext cx="8915400" cy="3777622"/>
          </a:xfrm>
        </p:spPr>
        <p:txBody>
          <a:bodyPr>
            <a:noAutofit/>
          </a:bodyPr>
          <a:lstStyle/>
          <a:p>
            <a:pPr algn="ctr"/>
            <a:endParaRPr lang="uk-UA" sz="4400" dirty="0" smtClean="0"/>
          </a:p>
          <a:p>
            <a:pPr algn="ctr"/>
            <a:r>
              <a:rPr lang="uk-UA" sz="4400" dirty="0" smtClean="0"/>
              <a:t>Любіть </a:t>
            </a:r>
            <a:r>
              <a:rPr lang="uk-UA" sz="4400" b="1" dirty="0" smtClean="0">
                <a:solidFill>
                  <a:srgbClr val="00B050"/>
                </a:solidFill>
              </a:rPr>
              <a:t>життя!</a:t>
            </a:r>
          </a:p>
          <a:p>
            <a:pPr algn="ctr"/>
            <a:r>
              <a:rPr lang="uk-UA" sz="4400" dirty="0" smtClean="0"/>
              <a:t>Бажаю, щоб </a:t>
            </a:r>
            <a:r>
              <a:rPr lang="uk-UA" sz="4400" b="1" dirty="0" smtClean="0">
                <a:solidFill>
                  <a:srgbClr val="00B050"/>
                </a:solidFill>
              </a:rPr>
              <a:t>життя</a:t>
            </a:r>
            <a:r>
              <a:rPr lang="uk-UA" sz="4400" dirty="0" smtClean="0"/>
              <a:t> любило Вас! </a:t>
            </a:r>
          </a:p>
          <a:p>
            <a:pPr marL="0" indent="0" algn="ctr">
              <a:buNone/>
            </a:pPr>
            <a:r>
              <a:rPr lang="uk-UA" sz="4400" dirty="0"/>
              <a:t> </a:t>
            </a:r>
            <a:r>
              <a:rPr lang="uk-UA" sz="2800" dirty="0" smtClean="0"/>
              <a:t>Я – звичайна Людина!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25" y="1264555"/>
            <a:ext cx="143268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9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36" y="624111"/>
            <a:ext cx="8728363" cy="5915234"/>
          </a:xfrm>
        </p:spPr>
      </p:pic>
    </p:spTree>
    <p:extLst>
      <p:ext uri="{BB962C8B-B14F-4D97-AF65-F5344CB8AC3E}">
        <p14:creationId xmlns:p14="http://schemas.microsoft.com/office/powerpoint/2010/main" val="2346867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795" y="887345"/>
            <a:ext cx="9652061" cy="5832110"/>
          </a:xfrm>
        </p:spPr>
        <p:txBody>
          <a:bodyPr>
            <a:noAutofit/>
          </a:bodyPr>
          <a:lstStyle/>
          <a:p>
            <a:pPr marL="121920"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2000" b="1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Професіонал</a:t>
            </a:r>
            <a:r>
              <a:rPr lang="ru-RU" sz="2000" i="1" dirty="0">
                <a:solidFill>
                  <a:srgbClr val="333333"/>
                </a:solidFill>
                <a:latin typeface="Arial Black" panose="020B0A04020102020204" pitchFamily="34" charset="0"/>
              </a:rPr>
              <a:t> – </a:t>
            </a:r>
            <a:r>
              <a:rPr lang="ru-RU" sz="2000" i="1" dirty="0" err="1">
                <a:solidFill>
                  <a:srgbClr val="333333"/>
                </a:solidFill>
                <a:latin typeface="Arial Black" panose="020B0A04020102020204" pitchFamily="34" charset="0"/>
              </a:rPr>
              <a:t>це</a:t>
            </a:r>
            <a:r>
              <a:rPr lang="ru-RU" sz="2000" i="1" dirty="0">
                <a:solidFill>
                  <a:srgbClr val="333333"/>
                </a:solidFill>
                <a:latin typeface="Arial Black" panose="020B0A04020102020204" pitchFamily="34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Arial Black" panose="020B0A04020102020204" pitchFamily="34" charset="0"/>
              </a:rPr>
              <a:t>людина</a:t>
            </a:r>
            <a:r>
              <a:rPr lang="ru-RU" sz="2000" i="1" dirty="0">
                <a:solidFill>
                  <a:srgbClr val="333333"/>
                </a:solidFill>
                <a:latin typeface="Arial Black" panose="020B0A04020102020204" pitchFamily="34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Arial Black" panose="020B0A04020102020204" pitchFamily="34" charset="0"/>
              </a:rPr>
              <a:t>безумовно</a:t>
            </a:r>
            <a:r>
              <a:rPr lang="ru-RU" sz="2000" i="1" dirty="0">
                <a:solidFill>
                  <a:srgbClr val="333333"/>
                </a:solidFill>
                <a:latin typeface="Arial Black" panose="020B0A04020102020204" pitchFamily="34" charset="0"/>
              </a:rPr>
              <a:t> компетентна, добре </a:t>
            </a:r>
            <a:r>
              <a:rPr lang="ru-RU" sz="2000" i="1" dirty="0" err="1">
                <a:solidFill>
                  <a:srgbClr val="333333"/>
                </a:solidFill>
                <a:latin typeface="Arial Black" panose="020B0A04020102020204" pitchFamily="34" charset="0"/>
              </a:rPr>
              <a:t>розуміється</a:t>
            </a:r>
            <a:r>
              <a:rPr lang="ru-RU" sz="2000" i="1" dirty="0">
                <a:solidFill>
                  <a:srgbClr val="333333"/>
                </a:solidFill>
                <a:latin typeface="Arial Black" panose="020B0A04020102020204" pitchFamily="34" charset="0"/>
              </a:rPr>
              <a:t> у  </a:t>
            </a:r>
            <a:r>
              <a:rPr lang="ru-RU" sz="2000" i="1" dirty="0" err="1">
                <a:solidFill>
                  <a:srgbClr val="333333"/>
                </a:solidFill>
                <a:latin typeface="Arial Black" panose="020B0A04020102020204" pitchFamily="34" charset="0"/>
              </a:rPr>
              <a:t>своїй</a:t>
            </a:r>
            <a:r>
              <a:rPr lang="ru-RU" sz="2000" i="1" dirty="0">
                <a:solidFill>
                  <a:srgbClr val="333333"/>
                </a:solidFill>
                <a:latin typeface="Arial Black" panose="020B0A04020102020204" pitchFamily="34" charset="0"/>
              </a:rPr>
              <a:t> </a:t>
            </a:r>
            <a:r>
              <a:rPr lang="ru-RU" sz="2000" i="1" dirty="0" err="1" smtClean="0">
                <a:solidFill>
                  <a:srgbClr val="333333"/>
                </a:solidFill>
                <a:latin typeface="Arial Black" panose="020B0A04020102020204" pitchFamily="34" charset="0"/>
              </a:rPr>
              <a:t>праці</a:t>
            </a:r>
            <a:r>
              <a:rPr lang="ru-RU" sz="2000" i="1" dirty="0" smtClean="0">
                <a:solidFill>
                  <a:srgbClr val="333333"/>
                </a:solidFill>
                <a:latin typeface="Arial Black" panose="020B0A04020102020204" pitchFamily="34" charset="0"/>
              </a:rPr>
              <a:t> та </a:t>
            </a:r>
            <a:r>
              <a:rPr lang="ru-RU" sz="2000" i="1" dirty="0" err="1" smtClean="0">
                <a:solidFill>
                  <a:srgbClr val="333333"/>
                </a:solidFill>
                <a:latin typeface="Arial Black" panose="020B0A04020102020204" pitchFamily="34" charset="0"/>
              </a:rPr>
              <a:t>виконує</a:t>
            </a:r>
            <a:r>
              <a:rPr lang="ru-RU" sz="2000" i="1" dirty="0" smtClean="0">
                <a:solidFill>
                  <a:srgbClr val="333333"/>
                </a:solidFill>
                <a:latin typeface="Arial Black" panose="020B0A04020102020204" pitchFamily="34" charset="0"/>
              </a:rPr>
              <a:t> </a:t>
            </a:r>
            <a:r>
              <a:rPr lang="ru-RU" sz="2000" i="1" dirty="0" err="1" smtClean="0">
                <a:solidFill>
                  <a:srgbClr val="333333"/>
                </a:solidFill>
                <a:latin typeface="Arial Black" panose="020B0A04020102020204" pitchFamily="34" charset="0"/>
              </a:rPr>
              <a:t>її</a:t>
            </a:r>
            <a:r>
              <a:rPr lang="ru-RU" sz="2000" i="1" dirty="0" smtClean="0">
                <a:solidFill>
                  <a:srgbClr val="333333"/>
                </a:solidFill>
                <a:latin typeface="Arial Black" panose="020B0A04020102020204" pitchFamily="34" charset="0"/>
              </a:rPr>
              <a:t>. </a:t>
            </a:r>
            <a:r>
              <a:rPr lang="ru-RU" sz="2000" i="1" dirty="0" smtClean="0">
                <a:solidFill>
                  <a:srgbClr val="333333"/>
                </a:solidFill>
                <a:latin typeface="Arial Black" panose="020B0A04020102020204" pitchFamily="34" charset="0"/>
              </a:rPr>
              <a:t/>
            </a:r>
            <a:br>
              <a:rPr lang="ru-RU" sz="2000" i="1" dirty="0" smtClean="0">
                <a:solidFill>
                  <a:srgbClr val="333333"/>
                </a:solidFill>
                <a:latin typeface="Arial Black" panose="020B0A04020102020204" pitchFamily="34" charset="0"/>
              </a:rPr>
            </a:br>
            <a:r>
              <a:rPr lang="ru-RU" sz="2000" i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(дала </a:t>
            </a:r>
            <a:r>
              <a:rPr lang="ru-RU" sz="2000" i="1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визначення</a:t>
            </a:r>
            <a:r>
              <a:rPr lang="ru-RU" sz="2000" i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Я) </a:t>
            </a:r>
            <a:r>
              <a:rPr lang="ru-RU" sz="2000" i="1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звичайна</a:t>
            </a:r>
            <a:r>
              <a:rPr lang="ru-RU" sz="2000" i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Людина!</a:t>
            </a:r>
            <a:br>
              <a:rPr lang="ru-RU" sz="2000" i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/>
            </a:r>
            <a:br>
              <a:rPr lang="ru-RU" sz="2400" dirty="0" smtClean="0">
                <a:solidFill>
                  <a:srgbClr val="333333"/>
                </a:solidFill>
                <a:latin typeface="Roboto"/>
              </a:rPr>
            </a:br>
            <a:r>
              <a:rPr lang="ru-RU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Професіонал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має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бути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сучасною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інтелігентною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людиною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обов'язково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володіти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новими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технологіями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. 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en-US" sz="24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GOOGLE</a:t>
            </a:r>
            <a:r>
              <a:rPr lang="uk-UA" sz="24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це</a:t>
            </a:r>
            <a:r>
              <a:rPr lang="ru-RU" sz="24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американська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транснаціональна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корпорація</a:t>
            </a:r>
            <a:r>
              <a:rPr lang="en-US" sz="24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що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володіє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найпопулярнішою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у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світі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пошуковою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системою, яка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обробляє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понад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мільярд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запитів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щодня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. Заснована у 1998 </a:t>
            </a:r>
            <a:r>
              <a:rPr lang="ru-RU" sz="2400" i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році</a:t>
            </a:r>
            <a:r>
              <a:rPr lang="ru-RU" sz="24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  <a:r>
              <a:rPr lang="uk-UA" sz="24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/>
            </a:r>
            <a:br>
              <a:rPr lang="uk-UA" sz="24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Викладач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професіонал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– </a:t>
            </a:r>
            <a:r>
              <a:rPr lang="ru-RU" sz="2400" b="1" i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це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той, </a:t>
            </a:r>
            <a:r>
              <a:rPr lang="ru-RU" sz="2400" b="1" i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котрий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іде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в ногу з часом,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здатний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зрозуміти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своїх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студентів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та бути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їм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цікавим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. </a:t>
            </a:r>
            <a:b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(Джон </a:t>
            </a:r>
            <a:r>
              <a:rPr lang="ru-RU" sz="2400" i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Дьюі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)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американський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педагог, реформатор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освіти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і основоположник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філософії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прагматизму</a:t>
            </a:r>
            <a:r>
              <a:rPr lang="ru-RU" sz="24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/>
            </a:r>
            <a:b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endParaRPr lang="ru-RU" sz="24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1" y="1463336"/>
            <a:ext cx="1432684" cy="1390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5037" y="108314"/>
            <a:ext cx="7564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0070C0"/>
                </a:solidFill>
              </a:rPr>
              <a:t>Сучасний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викладач</a:t>
            </a:r>
            <a:r>
              <a:rPr lang="ru-RU" sz="2800" b="1" dirty="0" smtClean="0">
                <a:solidFill>
                  <a:srgbClr val="0070C0"/>
                </a:solidFill>
              </a:rPr>
              <a:t>, </a:t>
            </a:r>
            <a:r>
              <a:rPr lang="ru-RU" sz="2800" b="1" dirty="0" err="1" smtClean="0">
                <a:solidFill>
                  <a:srgbClr val="0070C0"/>
                </a:solidFill>
              </a:rPr>
              <a:t>яким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він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має</a:t>
            </a:r>
            <a:r>
              <a:rPr lang="ru-RU" sz="2800" b="1" dirty="0" smtClean="0">
                <a:solidFill>
                  <a:srgbClr val="0070C0"/>
                </a:solidFill>
              </a:rPr>
              <a:t> бути?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177" y="294292"/>
            <a:ext cx="9616435" cy="10911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u="sng" dirty="0" err="1" smtClean="0"/>
              <a:t>Визначення</a:t>
            </a:r>
            <a:r>
              <a:rPr lang="ru-RU" sz="2400" b="1" u="sng" dirty="0" smtClean="0"/>
              <a:t> </a:t>
            </a:r>
            <a:r>
              <a:rPr lang="ru-RU" sz="2400" b="1" u="sng" dirty="0" err="1" smtClean="0"/>
              <a:t>від</a:t>
            </a:r>
            <a:r>
              <a:rPr lang="ru-RU" sz="2400" b="1" u="sng" dirty="0" smtClean="0"/>
              <a:t> НМЦ</a:t>
            </a:r>
            <a:endParaRPr lang="ru-RU" sz="2400" b="1" u="sng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21278" y="1684299"/>
            <a:ext cx="10483334" cy="488275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сукупність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, </a:t>
            </a:r>
            <a:r>
              <a:rPr lang="ru-RU" dirty="0" err="1"/>
              <a:t>умінь</a:t>
            </a:r>
            <a:r>
              <a:rPr lang="ru-RU" dirty="0"/>
              <a:t>, </a:t>
            </a:r>
            <a:r>
              <a:rPr lang="ru-RU" dirty="0" err="1"/>
              <a:t>навичок</a:t>
            </a:r>
            <a:r>
              <a:rPr lang="ru-RU" dirty="0"/>
              <a:t>, </a:t>
            </a:r>
            <a:r>
              <a:rPr lang="ru-RU" dirty="0" err="1"/>
              <a:t>професійного</a:t>
            </a:r>
            <a:r>
              <a:rPr lang="ru-RU" dirty="0"/>
              <a:t> </a:t>
            </a:r>
            <a:r>
              <a:rPr lang="ru-RU" dirty="0" err="1"/>
              <a:t>досвіду</a:t>
            </a:r>
            <a:r>
              <a:rPr lang="ru-RU" dirty="0"/>
              <a:t>, </a:t>
            </a:r>
            <a:r>
              <a:rPr lang="ru-RU" dirty="0" err="1"/>
              <a:t>особистісних</a:t>
            </a:r>
            <a:r>
              <a:rPr lang="ru-RU" dirty="0"/>
              <a:t> </a:t>
            </a:r>
            <a:r>
              <a:rPr lang="ru-RU" dirty="0" err="1"/>
              <a:t>якостей</a:t>
            </a:r>
            <a:r>
              <a:rPr lang="ru-RU" dirty="0"/>
              <a:t> та </a:t>
            </a:r>
            <a:r>
              <a:rPr lang="ru-RU" dirty="0" err="1"/>
              <a:t>етичних</a:t>
            </a:r>
            <a:r>
              <a:rPr lang="ru-RU" dirty="0"/>
              <a:t> норм,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дають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ефективно</a:t>
            </a:r>
            <a:r>
              <a:rPr lang="ru-RU" dirty="0"/>
              <a:t> </a:t>
            </a:r>
            <a:r>
              <a:rPr lang="ru-RU" dirty="0" err="1"/>
              <a:t>навчати</a:t>
            </a:r>
            <a:r>
              <a:rPr lang="ru-RU" dirty="0"/>
              <a:t>, </a:t>
            </a:r>
            <a:r>
              <a:rPr lang="ru-RU" dirty="0" err="1"/>
              <a:t>виховувати</a:t>
            </a:r>
            <a:r>
              <a:rPr lang="ru-RU" dirty="0"/>
              <a:t> та </a:t>
            </a:r>
            <a:r>
              <a:rPr lang="ru-RU" dirty="0" err="1"/>
              <a:t>розвивати</a:t>
            </a:r>
            <a:r>
              <a:rPr lang="ru-RU" dirty="0"/>
              <a:t>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самостійно</a:t>
            </a:r>
            <a:r>
              <a:rPr lang="ru-RU" dirty="0"/>
              <a:t> </a:t>
            </a:r>
            <a:r>
              <a:rPr lang="ru-RU" dirty="0" err="1"/>
              <a:t>здобувати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та </a:t>
            </a:r>
            <a:r>
              <a:rPr lang="ru-RU" dirty="0" err="1"/>
              <a:t>аналізувати</a:t>
            </a:r>
            <a:r>
              <a:rPr lang="ru-RU" dirty="0"/>
              <a:t> свою </a:t>
            </a:r>
            <a:r>
              <a:rPr lang="ru-RU" dirty="0" err="1"/>
              <a:t>педагогічну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високий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синтезом </a:t>
            </a:r>
            <a:r>
              <a:rPr lang="ru-RU" dirty="0" err="1"/>
              <a:t>глибоких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, </a:t>
            </a:r>
            <a:r>
              <a:rPr lang="ru-RU" dirty="0" err="1"/>
              <a:t>методичних</a:t>
            </a:r>
            <a:r>
              <a:rPr lang="ru-RU" dirty="0"/>
              <a:t> </a:t>
            </a:r>
            <a:r>
              <a:rPr lang="ru-RU" dirty="0" err="1"/>
              <a:t>умінь</a:t>
            </a:r>
            <a:r>
              <a:rPr lang="ru-RU" dirty="0"/>
              <a:t>, </a:t>
            </a:r>
            <a:r>
              <a:rPr lang="ru-RU" dirty="0" err="1"/>
              <a:t>педагогічної</a:t>
            </a:r>
            <a:r>
              <a:rPr lang="ru-RU" dirty="0"/>
              <a:t> </a:t>
            </a:r>
            <a:r>
              <a:rPr lang="ru-RU" dirty="0" err="1"/>
              <a:t>техніки</a:t>
            </a:r>
            <a:r>
              <a:rPr lang="ru-RU" dirty="0"/>
              <a:t>, </a:t>
            </a:r>
            <a:r>
              <a:rPr lang="ru-RU" dirty="0" err="1"/>
              <a:t>особистісних</a:t>
            </a:r>
            <a:r>
              <a:rPr lang="ru-RU" dirty="0"/>
              <a:t> </a:t>
            </a:r>
            <a:r>
              <a:rPr lang="ru-RU" dirty="0" err="1"/>
              <a:t>якостей</a:t>
            </a:r>
            <a:r>
              <a:rPr lang="ru-RU" dirty="0"/>
              <a:t>, такту та </a:t>
            </a:r>
            <a:r>
              <a:rPr lang="ru-RU" dirty="0" err="1"/>
              <a:t>досвіду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ефективно</a:t>
            </a:r>
            <a:r>
              <a:rPr lang="ru-RU" dirty="0"/>
              <a:t> </a:t>
            </a:r>
            <a:r>
              <a:rPr lang="ru-RU" dirty="0" err="1"/>
              <a:t>провадити</a:t>
            </a:r>
            <a:r>
              <a:rPr lang="ru-RU" dirty="0"/>
              <a:t> </a:t>
            </a:r>
            <a:r>
              <a:rPr lang="ru-RU" dirty="0" err="1"/>
              <a:t>освітню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цілеспрямована</a:t>
            </a:r>
            <a:r>
              <a:rPr lang="ru-RU" dirty="0"/>
              <a:t> </a:t>
            </a:r>
            <a:r>
              <a:rPr lang="ru-RU" dirty="0" err="1"/>
              <a:t>пізнавальна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, яка </a:t>
            </a:r>
            <a:r>
              <a:rPr lang="ru-RU" dirty="0" err="1"/>
              <a:t>відбувається</a:t>
            </a:r>
            <a:r>
              <a:rPr lang="ru-RU" dirty="0"/>
              <a:t> поза межами </a:t>
            </a:r>
            <a:r>
              <a:rPr lang="ru-RU" dirty="0" err="1"/>
              <a:t>закладів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та </a:t>
            </a:r>
            <a:r>
              <a:rPr lang="ru-RU" dirty="0" err="1"/>
              <a:t>здійснюється</a:t>
            </a:r>
            <a:r>
              <a:rPr lang="ru-RU" dirty="0"/>
              <a:t> </a:t>
            </a:r>
            <a:r>
              <a:rPr lang="ru-RU" dirty="0" err="1"/>
              <a:t>самостійно</a:t>
            </a:r>
            <a:r>
              <a:rPr lang="ru-RU" dirty="0"/>
              <a:t>, за </a:t>
            </a:r>
            <a:r>
              <a:rPr lang="ru-RU" dirty="0" err="1"/>
              <a:t>власним</a:t>
            </a:r>
            <a:r>
              <a:rPr lang="ru-RU" dirty="0"/>
              <a:t> </a:t>
            </a:r>
            <a:r>
              <a:rPr lang="ru-RU" dirty="0" err="1"/>
              <a:t>бажанням</a:t>
            </a:r>
            <a:r>
              <a:rPr lang="ru-RU" dirty="0"/>
              <a:t> і </a:t>
            </a:r>
            <a:r>
              <a:rPr lang="ru-RU" dirty="0" err="1"/>
              <a:t>мотивацією</a:t>
            </a:r>
            <a:r>
              <a:rPr lang="ru-RU" dirty="0"/>
              <a:t> </a:t>
            </a:r>
            <a:r>
              <a:rPr lang="ru-RU" dirty="0" err="1"/>
              <a:t>особистості</a:t>
            </a:r>
            <a:r>
              <a:rPr lang="ru-RU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виявляється</a:t>
            </a:r>
            <a:r>
              <a:rPr lang="ru-RU" dirty="0"/>
              <a:t> в </a:t>
            </a:r>
            <a:r>
              <a:rPr lang="ru-RU" dirty="0" err="1"/>
              <a:t>умінні</a:t>
            </a:r>
            <a:r>
              <a:rPr lang="ru-RU" dirty="0"/>
              <a:t> </a:t>
            </a:r>
            <a:r>
              <a:rPr lang="ru-RU" dirty="0" err="1"/>
              <a:t>знаходити</a:t>
            </a:r>
            <a:r>
              <a:rPr lang="ru-RU" dirty="0"/>
              <a:t> </a:t>
            </a:r>
            <a:r>
              <a:rPr lang="ru-RU" dirty="0" err="1"/>
              <a:t>оптимальний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 та </a:t>
            </a:r>
            <a:r>
              <a:rPr lang="ru-RU" dirty="0" err="1"/>
              <a:t>впливу</a:t>
            </a:r>
            <a:r>
              <a:rPr lang="ru-RU" dirty="0"/>
              <a:t> на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, </a:t>
            </a:r>
            <a:r>
              <a:rPr lang="ru-RU" dirty="0" err="1"/>
              <a:t>батьків</a:t>
            </a:r>
            <a:r>
              <a:rPr lang="ru-RU" dirty="0"/>
              <a:t> і </a:t>
            </a:r>
            <a:r>
              <a:rPr lang="ru-RU" dirty="0" err="1"/>
              <a:t>колег</a:t>
            </a:r>
            <a:r>
              <a:rPr lang="ru-RU" dirty="0"/>
              <a:t>, </a:t>
            </a:r>
            <a:r>
              <a:rPr lang="ru-RU" dirty="0" err="1"/>
              <a:t>зберігаючи</a:t>
            </a:r>
            <a:r>
              <a:rPr lang="ru-RU" dirty="0"/>
              <a:t> </a:t>
            </a:r>
            <a:r>
              <a:rPr lang="ru-RU" dirty="0" err="1"/>
              <a:t>власну</a:t>
            </a:r>
            <a:r>
              <a:rPr lang="ru-RU" dirty="0"/>
              <a:t> </a:t>
            </a:r>
            <a:r>
              <a:rPr lang="ru-RU" dirty="0" err="1"/>
              <a:t>гідність</a:t>
            </a:r>
            <a:r>
              <a:rPr lang="ru-RU" dirty="0"/>
              <a:t> і </a:t>
            </a:r>
            <a:r>
              <a:rPr lang="ru-RU" dirty="0" err="1"/>
              <a:t>повагу</a:t>
            </a:r>
            <a:r>
              <a:rPr lang="ru-RU" dirty="0"/>
              <a:t> до </a:t>
            </a:r>
            <a:r>
              <a:rPr lang="ru-RU" dirty="0" err="1"/>
              <a:t>інших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50" y="4619501"/>
            <a:ext cx="465920" cy="866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08" y="294292"/>
            <a:ext cx="143268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4837" y="624110"/>
            <a:ext cx="9869776" cy="128089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/>
              <a:t>Сучасний викладач «очима» </a:t>
            </a:r>
            <a:br>
              <a:rPr lang="uk-UA" sz="3200" b="1" dirty="0" smtClean="0"/>
            </a:br>
            <a:r>
              <a:rPr lang="uk-UA" sz="3200" b="1" dirty="0" smtClean="0"/>
              <a:t>Акредитаційної  комісії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527" y="1634837"/>
            <a:ext cx="11430000" cy="5084618"/>
          </a:xfrm>
        </p:spPr>
        <p:txBody>
          <a:bodyPr>
            <a:normAutofit/>
          </a:bodyPr>
          <a:lstStyle/>
          <a:p>
            <a:pPr algn="just"/>
            <a:r>
              <a:rPr lang="ru-RU" sz="2800" dirty="0" err="1" smtClean="0">
                <a:solidFill>
                  <a:srgbClr val="040C28"/>
                </a:solidFill>
                <a:latin typeface="Google Sans"/>
              </a:rPr>
              <a:t>Щоб</a:t>
            </a:r>
            <a:r>
              <a:rPr lang="ru-RU" sz="2800" dirty="0" smtClean="0">
                <a:solidFill>
                  <a:srgbClr val="040C28"/>
                </a:solidFill>
                <a:latin typeface="Google Sans"/>
              </a:rPr>
              <a:t> </a:t>
            </a:r>
            <a:r>
              <a:rPr lang="ru-RU" sz="2800" dirty="0" err="1" smtClean="0">
                <a:solidFill>
                  <a:srgbClr val="040C28"/>
                </a:solidFill>
                <a:latin typeface="Google Sans"/>
              </a:rPr>
              <a:t>спеціальність</a:t>
            </a:r>
            <a:r>
              <a:rPr lang="ru-RU" sz="2800" dirty="0" smtClean="0">
                <a:solidFill>
                  <a:srgbClr val="040C28"/>
                </a:solidFill>
                <a:latin typeface="Google Sans"/>
              </a:rPr>
              <a:t> </a:t>
            </a:r>
            <a:r>
              <a:rPr lang="ru-RU" sz="2800" dirty="0" err="1" smtClean="0">
                <a:solidFill>
                  <a:srgbClr val="040C28"/>
                </a:solidFill>
                <a:latin typeface="Google Sans"/>
              </a:rPr>
              <a:t>була</a:t>
            </a:r>
            <a:r>
              <a:rPr lang="ru-RU" sz="2800" dirty="0" smtClean="0">
                <a:solidFill>
                  <a:srgbClr val="040C28"/>
                </a:solidFill>
                <a:latin typeface="Google Sans"/>
              </a:rPr>
              <a:t> </a:t>
            </a:r>
            <a:r>
              <a:rPr lang="ru-RU" sz="2800" dirty="0" err="1" smtClean="0">
                <a:solidFill>
                  <a:srgbClr val="040C28"/>
                </a:solidFill>
                <a:latin typeface="Google Sans"/>
              </a:rPr>
              <a:t>акредитована</a:t>
            </a:r>
            <a:r>
              <a:rPr lang="ru-RU" sz="2800" dirty="0" smtClean="0">
                <a:solidFill>
                  <a:srgbClr val="040C28"/>
                </a:solidFill>
                <a:latin typeface="Google Sans"/>
              </a:rPr>
              <a:t> 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  </a:t>
            </a:r>
            <a:r>
              <a:rPr lang="ru-RU" sz="2800" dirty="0" err="1">
                <a:solidFill>
                  <a:srgbClr val="474747"/>
                </a:solidFill>
                <a:latin typeface="Google Sans"/>
              </a:rPr>
              <a:t>відповідного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474747"/>
                </a:solidFill>
                <a:latin typeface="Google Sans"/>
              </a:rPr>
              <a:t>освітньо-кваліфікаційного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474747"/>
                </a:solidFill>
                <a:latin typeface="Google Sans"/>
              </a:rPr>
              <a:t>рівня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, за </a:t>
            </a:r>
            <a:r>
              <a:rPr lang="ru-RU" sz="2800" dirty="0" err="1">
                <a:solidFill>
                  <a:srgbClr val="474747"/>
                </a:solidFill>
                <a:latin typeface="Google Sans"/>
              </a:rPr>
              <a:t>якою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фаховий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передвищий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474747"/>
                </a:solidFill>
                <a:latin typeface="Google Sans"/>
              </a:rPr>
              <a:t>навчальний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 заклад </a:t>
            </a:r>
            <a:r>
              <a:rPr lang="ru-RU" sz="2800" dirty="0" err="1">
                <a:solidFill>
                  <a:srgbClr val="474747"/>
                </a:solidFill>
                <a:latin typeface="Google Sans"/>
              </a:rPr>
              <a:t>певного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 типу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отримує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право </a:t>
            </a:r>
            <a:r>
              <a:rPr lang="ru-RU" sz="2800" dirty="0" err="1">
                <a:solidFill>
                  <a:srgbClr val="474747"/>
                </a:solidFill>
                <a:latin typeface="Google Sans"/>
              </a:rPr>
              <a:t>провадити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474747"/>
                </a:solidFill>
                <a:latin typeface="Google Sans"/>
              </a:rPr>
              <a:t>освітню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474747"/>
                </a:solidFill>
                <a:latin typeface="Google Sans"/>
              </a:rPr>
              <a:t>діяльність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, </a:t>
            </a:r>
            <a:r>
              <a:rPr lang="ru-RU" sz="2800" dirty="0" err="1">
                <a:solidFill>
                  <a:srgbClr val="474747"/>
                </a:solidFill>
                <a:latin typeface="Google Sans"/>
              </a:rPr>
              <a:t>пов'язану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474747"/>
                </a:solidFill>
                <a:latin typeface="Google Sans"/>
              </a:rPr>
              <a:t>із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474747"/>
                </a:solidFill>
                <a:latin typeface="Google Sans"/>
              </a:rPr>
              <a:t>здобуттям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освіти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>
                <a:solidFill>
                  <a:srgbClr val="474747"/>
                </a:solidFill>
                <a:latin typeface="Google Sans"/>
              </a:rPr>
              <a:t>та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кваліфікації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потрібно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дуже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багато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умов, але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однією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із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головних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умов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успішного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проходження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акретитації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ЗО –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це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</a:t>
            </a:r>
            <a:r>
              <a:rPr lang="ru-RU" sz="2800" dirty="0" err="1" smtClean="0">
                <a:solidFill>
                  <a:srgbClr val="474747"/>
                </a:solidFill>
                <a:latin typeface="Google Sans"/>
              </a:rPr>
              <a:t>міцна</a:t>
            </a:r>
            <a:r>
              <a:rPr lang="ru-RU" sz="2800" dirty="0" smtClean="0">
                <a:solidFill>
                  <a:srgbClr val="474747"/>
                </a:solidFill>
                <a:latin typeface="Google Sans"/>
              </a:rPr>
              <a:t> база НМКД.</a:t>
            </a:r>
            <a:r>
              <a:rPr lang="ru-RU" sz="2400" dirty="0" smtClean="0">
                <a:solidFill>
                  <a:srgbClr val="474747"/>
                </a:solidFill>
                <a:latin typeface="Google Sans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487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2545" y="484910"/>
            <a:ext cx="9842067" cy="61237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err="1"/>
              <a:t>Навчально-методичний</a:t>
            </a:r>
            <a:r>
              <a:rPr lang="ru-RU" sz="2400" b="1" dirty="0"/>
              <a:t> комплекс </a:t>
            </a:r>
            <a:r>
              <a:rPr lang="ru-RU" sz="2400" b="1" dirty="0" err="1"/>
              <a:t>дисципліни</a:t>
            </a:r>
            <a:r>
              <a:rPr lang="ru-RU" sz="2400" b="1" dirty="0"/>
              <a:t> (НМКД)  </a:t>
            </a:r>
            <a:r>
              <a:rPr lang="ru-RU" sz="2400" b="1" dirty="0" err="1"/>
              <a:t>включає</a:t>
            </a:r>
            <a:r>
              <a:rPr lang="ru-RU" sz="2400" b="1" dirty="0"/>
              <a:t>:</a:t>
            </a:r>
          </a:p>
          <a:p>
            <a:r>
              <a:rPr lang="ru-RU" b="1" dirty="0"/>
              <a:t>- </a:t>
            </a:r>
            <a:r>
              <a:rPr lang="ru-RU" b="1" dirty="0" err="1"/>
              <a:t>робочу</a:t>
            </a:r>
            <a:r>
              <a:rPr lang="ru-RU" b="1" dirty="0"/>
              <a:t> </a:t>
            </a:r>
            <a:r>
              <a:rPr lang="ru-RU" b="1" dirty="0" err="1"/>
              <a:t>навчальну</a:t>
            </a:r>
            <a:r>
              <a:rPr lang="ru-RU" b="1" dirty="0"/>
              <a:t> </a:t>
            </a:r>
            <a:r>
              <a:rPr lang="ru-RU" b="1" dirty="0" err="1"/>
              <a:t>програму</a:t>
            </a:r>
            <a:r>
              <a:rPr lang="ru-RU" b="1" dirty="0"/>
              <a:t> </a:t>
            </a:r>
            <a:r>
              <a:rPr lang="ru-RU" b="1" dirty="0" err="1"/>
              <a:t>навчальної</a:t>
            </a:r>
            <a:r>
              <a:rPr lang="ru-RU" b="1" dirty="0"/>
              <a:t> </a:t>
            </a:r>
            <a:r>
              <a:rPr lang="ru-RU" b="1" dirty="0" err="1"/>
              <a:t>дисципліни</a:t>
            </a:r>
            <a:r>
              <a:rPr lang="ru-RU" b="1" dirty="0"/>
              <a:t> /</a:t>
            </a:r>
            <a:r>
              <a:rPr lang="ru-RU" b="1" dirty="0" err="1"/>
              <a:t>силабус</a:t>
            </a:r>
            <a:r>
              <a:rPr lang="ru-RU" b="1" dirty="0"/>
              <a:t>;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силабуси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ключовий</a:t>
            </a:r>
            <a:r>
              <a:rPr lang="ru-RU" dirty="0"/>
              <a:t> </a:t>
            </a:r>
            <a:r>
              <a:rPr lang="ru-RU" dirty="0" err="1"/>
              <a:t>навчально-методичний</a:t>
            </a:r>
            <a:r>
              <a:rPr lang="ru-RU" dirty="0"/>
              <a:t> документ,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діє</a:t>
            </a:r>
            <a:r>
              <a:rPr lang="ru-RU" dirty="0"/>
              <a:t> як «угода» про </a:t>
            </a:r>
            <a:r>
              <a:rPr lang="ru-RU" dirty="0" err="1"/>
              <a:t>співпрацю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викладачем</a:t>
            </a:r>
            <a:r>
              <a:rPr lang="ru-RU" dirty="0"/>
              <a:t> та студентом.</a:t>
            </a:r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/>
              <a:t>детально </a:t>
            </a:r>
            <a:r>
              <a:rPr lang="ru-RU" dirty="0" err="1"/>
              <a:t>описує</a:t>
            </a:r>
            <a:r>
              <a:rPr lang="ru-RU" dirty="0"/>
              <a:t> </a:t>
            </a:r>
            <a:r>
              <a:rPr lang="ru-RU" dirty="0" err="1"/>
              <a:t>зміст</a:t>
            </a:r>
            <a:r>
              <a:rPr lang="ru-RU" dirty="0"/>
              <a:t> курсу, </a:t>
            </a:r>
            <a:r>
              <a:rPr lang="ru-RU" dirty="0" err="1"/>
              <a:t>цілі</a:t>
            </a:r>
            <a:r>
              <a:rPr lang="ru-RU" dirty="0"/>
              <a:t>, структуру, </a:t>
            </a:r>
            <a:r>
              <a:rPr lang="ru-RU" dirty="0" err="1"/>
              <a:t>графік</a:t>
            </a:r>
            <a:r>
              <a:rPr lang="ru-RU" dirty="0"/>
              <a:t> занять, мету та </a:t>
            </a:r>
            <a:r>
              <a:rPr lang="ru-RU" dirty="0" err="1"/>
              <a:t>завдання</a:t>
            </a:r>
            <a:r>
              <a:rPr lang="ru-RU" dirty="0"/>
              <a:t>, </a:t>
            </a:r>
            <a:r>
              <a:rPr lang="ru-RU" dirty="0" err="1"/>
              <a:t>змістовні</a:t>
            </a:r>
            <a:r>
              <a:rPr lang="ru-RU" dirty="0"/>
              <a:t> </a:t>
            </a:r>
            <a:r>
              <a:rPr lang="ru-RU" dirty="0" err="1"/>
              <a:t>модулі</a:t>
            </a:r>
            <a:r>
              <a:rPr lang="ru-RU" dirty="0"/>
              <a:t> та </a:t>
            </a:r>
            <a:r>
              <a:rPr lang="ru-RU" dirty="0" err="1"/>
              <a:t>найменування</a:t>
            </a:r>
            <a:r>
              <a:rPr lang="ru-RU" dirty="0"/>
              <a:t> тем занять, </a:t>
            </a:r>
            <a:r>
              <a:rPr lang="ru-RU" dirty="0" err="1"/>
              <a:t>тривалість</a:t>
            </a:r>
            <a:r>
              <a:rPr lang="ru-RU" dirty="0"/>
              <a:t> кожного </a:t>
            </a:r>
            <a:r>
              <a:rPr lang="ru-RU" dirty="0" err="1"/>
              <a:t>заняття</a:t>
            </a:r>
            <a:r>
              <a:rPr lang="ru-RU" dirty="0"/>
              <a:t>, </a:t>
            </a:r>
            <a:r>
              <a:rPr lang="ru-RU" dirty="0" err="1"/>
              <a:t>завдання</a:t>
            </a:r>
            <a:r>
              <a:rPr lang="ru-RU" dirty="0"/>
              <a:t> до </a:t>
            </a:r>
            <a:r>
              <a:rPr lang="ru-RU" dirty="0" err="1"/>
              <a:t>самостійної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, час </a:t>
            </a:r>
            <a:r>
              <a:rPr lang="ru-RU" dirty="0" err="1"/>
              <a:t>консультацій</a:t>
            </a:r>
            <a:r>
              <a:rPr lang="ru-RU" dirty="0"/>
              <a:t>, </a:t>
            </a:r>
            <a:r>
              <a:rPr lang="ru-RU" dirty="0" err="1"/>
              <a:t>вимоги</a:t>
            </a:r>
            <a:r>
              <a:rPr lang="ru-RU" dirty="0"/>
              <a:t> </a:t>
            </a:r>
            <a:r>
              <a:rPr lang="ru-RU" dirty="0" err="1"/>
              <a:t>викладача</a:t>
            </a:r>
            <a:r>
              <a:rPr lang="ru-RU" dirty="0"/>
              <a:t>, список </a:t>
            </a:r>
            <a:r>
              <a:rPr lang="ru-RU" dirty="0" err="1"/>
              <a:t>використаної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r>
              <a:rPr lang="ru-RU" dirty="0"/>
              <a:t>, </a:t>
            </a:r>
            <a:r>
              <a:rPr lang="ru-RU" dirty="0" err="1"/>
              <a:t>критерії</a:t>
            </a:r>
            <a:r>
              <a:rPr lang="ru-RU" dirty="0"/>
              <a:t> </a:t>
            </a:r>
            <a:r>
              <a:rPr lang="ru-RU" dirty="0" err="1"/>
              <a:t>оцінювання</a:t>
            </a:r>
            <a:r>
              <a:rPr lang="ru-RU" dirty="0"/>
              <a:t> та </a:t>
            </a:r>
            <a:r>
              <a:rPr lang="ru-RU" dirty="0" err="1"/>
              <a:t>вимоги</a:t>
            </a:r>
            <a:r>
              <a:rPr lang="ru-RU" dirty="0"/>
              <a:t> до </a:t>
            </a:r>
            <a:r>
              <a:rPr lang="ru-RU" dirty="0" err="1"/>
              <a:t>академічної</a:t>
            </a:r>
            <a:r>
              <a:rPr lang="ru-RU" dirty="0"/>
              <a:t> </a:t>
            </a:r>
            <a:r>
              <a:rPr lang="ru-RU" dirty="0" err="1"/>
              <a:t>доброчесності</a:t>
            </a:r>
            <a:r>
              <a:rPr lang="ru-RU" dirty="0"/>
              <a:t>. </a:t>
            </a:r>
          </a:p>
          <a:p>
            <a:r>
              <a:rPr lang="ru-RU" b="1" dirty="0"/>
              <a:t>- конспект </a:t>
            </a:r>
            <a:r>
              <a:rPr lang="ru-RU" b="1" dirty="0" err="1"/>
              <a:t>лекцій</a:t>
            </a:r>
            <a:r>
              <a:rPr lang="ru-RU" b="1" dirty="0"/>
              <a:t> </a:t>
            </a:r>
            <a:r>
              <a:rPr lang="ru-RU" dirty="0"/>
              <a:t>- </a:t>
            </a:r>
            <a:r>
              <a:rPr lang="ru-RU" dirty="0" err="1"/>
              <a:t>навчально-теоретичні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стислій</a:t>
            </a:r>
            <a:r>
              <a:rPr lang="ru-RU" dirty="0"/>
              <a:t>, </a:t>
            </a:r>
            <a:r>
              <a:rPr lang="ru-RU" dirty="0" err="1"/>
              <a:t>компактній</a:t>
            </a:r>
            <a:r>
              <a:rPr lang="ru-RU" dirty="0"/>
              <a:t>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відомості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затвердженої</a:t>
            </a:r>
            <a:r>
              <a:rPr lang="ru-RU" dirty="0"/>
              <a:t> </a:t>
            </a:r>
            <a:r>
              <a:rPr lang="ru-RU" dirty="0" err="1"/>
              <a:t>робочої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навчальної</a:t>
            </a:r>
            <a:r>
              <a:rPr lang="ru-RU" dirty="0"/>
              <a:t> </a:t>
            </a:r>
            <a:r>
              <a:rPr lang="ru-RU" dirty="0" err="1"/>
              <a:t>дисципліни</a:t>
            </a:r>
            <a:r>
              <a:rPr lang="ru-RU" dirty="0"/>
              <a:t>;</a:t>
            </a:r>
          </a:p>
          <a:p>
            <a:r>
              <a:rPr lang="ru-RU" b="1" dirty="0"/>
              <a:t>- курс </a:t>
            </a:r>
            <a:r>
              <a:rPr lang="ru-RU" b="1" dirty="0" err="1"/>
              <a:t>лекцій</a:t>
            </a:r>
            <a:r>
              <a:rPr lang="ru-RU" dirty="0"/>
              <a:t> - </a:t>
            </a:r>
            <a:r>
              <a:rPr lang="ru-RU" dirty="0" err="1"/>
              <a:t>навчально-теоретичні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(</a:t>
            </a:r>
            <a:r>
              <a:rPr lang="ru-RU" dirty="0" err="1"/>
              <a:t>сукупність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лекцій</a:t>
            </a:r>
            <a:r>
              <a:rPr lang="ru-RU" dirty="0"/>
              <a:t>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повний</a:t>
            </a:r>
            <a:r>
              <a:rPr lang="ru-RU" dirty="0"/>
              <a:t> </a:t>
            </a:r>
            <a:r>
              <a:rPr lang="ru-RU" dirty="0" err="1"/>
              <a:t>виклад</a:t>
            </a:r>
            <a:r>
              <a:rPr lang="ru-RU" dirty="0"/>
              <a:t> </a:t>
            </a:r>
            <a:r>
              <a:rPr lang="ru-RU" dirty="0" err="1"/>
              <a:t>лекційного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затвердженої</a:t>
            </a:r>
            <a:r>
              <a:rPr lang="ru-RU" dirty="0"/>
              <a:t> </a:t>
            </a:r>
            <a:r>
              <a:rPr lang="ru-RU" dirty="0" err="1"/>
              <a:t>робочої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навчальної</a:t>
            </a:r>
            <a:r>
              <a:rPr lang="ru-RU" dirty="0"/>
              <a:t> </a:t>
            </a:r>
            <a:r>
              <a:rPr lang="ru-RU" dirty="0" err="1"/>
              <a:t>дисципліни</a:t>
            </a:r>
            <a:r>
              <a:rPr lang="ru-RU" dirty="0"/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3395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3273" y="346364"/>
            <a:ext cx="10238509" cy="630381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err="1"/>
              <a:t>методичні</a:t>
            </a:r>
            <a:r>
              <a:rPr lang="ru-RU" b="1" dirty="0"/>
              <a:t> </a:t>
            </a:r>
            <a:r>
              <a:rPr lang="ru-RU" b="1" dirty="0" err="1"/>
              <a:t>рекомендації</a:t>
            </a:r>
            <a:r>
              <a:rPr lang="ru-RU" b="1" dirty="0"/>
              <a:t> (</a:t>
            </a:r>
            <a:r>
              <a:rPr lang="ru-RU" b="1" dirty="0" err="1"/>
              <a:t>вказівки</a:t>
            </a:r>
            <a:r>
              <a:rPr lang="ru-RU" b="1" dirty="0"/>
              <a:t>) для </a:t>
            </a:r>
            <a:r>
              <a:rPr lang="ru-RU" b="1" dirty="0" err="1"/>
              <a:t>проведення</a:t>
            </a:r>
            <a:r>
              <a:rPr lang="ru-RU" b="1" dirty="0"/>
              <a:t> </a:t>
            </a:r>
            <a:r>
              <a:rPr lang="ru-RU" b="1" dirty="0" err="1"/>
              <a:t>практичних</a:t>
            </a:r>
            <a:r>
              <a:rPr lang="ru-RU" b="1" dirty="0"/>
              <a:t>, </a:t>
            </a:r>
            <a:r>
              <a:rPr lang="ru-RU" b="1" dirty="0" err="1"/>
              <a:t>семінарських</a:t>
            </a:r>
            <a:r>
              <a:rPr lang="ru-RU" b="1" dirty="0"/>
              <a:t>, </a:t>
            </a:r>
            <a:r>
              <a:rPr lang="ru-RU" b="1" dirty="0" err="1"/>
              <a:t>лабораторних</a:t>
            </a:r>
            <a:r>
              <a:rPr lang="ru-RU" b="1" dirty="0"/>
              <a:t> занять з </a:t>
            </a:r>
            <a:r>
              <a:rPr lang="ru-RU" b="1" dirty="0" err="1"/>
              <a:t>навчальної</a:t>
            </a:r>
            <a:r>
              <a:rPr lang="ru-RU" b="1" dirty="0"/>
              <a:t> </a:t>
            </a:r>
            <a:r>
              <a:rPr lang="ru-RU" b="1" dirty="0" err="1"/>
              <a:t>дисципліни</a:t>
            </a:r>
            <a:r>
              <a:rPr lang="ru-RU" b="1" dirty="0"/>
              <a:t>;</a:t>
            </a:r>
          </a:p>
          <a:p>
            <a:r>
              <a:rPr lang="ru-RU" b="1" dirty="0"/>
              <a:t>- </a:t>
            </a:r>
            <a:r>
              <a:rPr lang="ru-RU" b="1" dirty="0" err="1"/>
              <a:t>навчальні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виробничо-практичні</a:t>
            </a:r>
            <a:r>
              <a:rPr lang="ru-RU" b="1" dirty="0"/>
              <a:t> </a:t>
            </a:r>
            <a:r>
              <a:rPr lang="ru-RU" b="1" dirty="0" err="1"/>
              <a:t>матеріали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містять</a:t>
            </a:r>
            <a:r>
              <a:rPr lang="ru-RU" b="1" dirty="0"/>
              <a:t> </a:t>
            </a:r>
            <a:r>
              <a:rPr lang="ru-RU" b="1" dirty="0" err="1"/>
              <a:t>роз'яснення</a:t>
            </a:r>
            <a:r>
              <a:rPr lang="ru-RU" b="1" dirty="0"/>
              <a:t> з </a:t>
            </a:r>
            <a:r>
              <a:rPr lang="ru-RU" b="1" dirty="0" err="1"/>
              <a:t>певної</a:t>
            </a:r>
            <a:r>
              <a:rPr lang="ru-RU" b="1" dirty="0"/>
              <a:t> теми, </a:t>
            </a:r>
            <a:r>
              <a:rPr lang="ru-RU" b="1" dirty="0" err="1"/>
              <a:t>розділу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питання</a:t>
            </a:r>
            <a:r>
              <a:rPr lang="ru-RU" b="1" dirty="0"/>
              <a:t> </a:t>
            </a:r>
            <a:r>
              <a:rPr lang="ru-RU" b="1" dirty="0" err="1"/>
              <a:t>навчальної</a:t>
            </a:r>
            <a:r>
              <a:rPr lang="ru-RU" b="1" dirty="0"/>
              <a:t> </a:t>
            </a:r>
            <a:r>
              <a:rPr lang="ru-RU" b="1" dirty="0" err="1"/>
              <a:t>дисципліни</a:t>
            </a:r>
            <a:r>
              <a:rPr lang="ru-RU" b="1" dirty="0"/>
              <a:t>, роду </a:t>
            </a:r>
            <a:r>
              <a:rPr lang="ru-RU" b="1" dirty="0" err="1"/>
              <a:t>практичної</a:t>
            </a:r>
            <a:r>
              <a:rPr lang="ru-RU" b="1" dirty="0"/>
              <a:t> </a:t>
            </a:r>
            <a:r>
              <a:rPr lang="ru-RU" b="1" dirty="0" err="1"/>
              <a:t>діяльності</a:t>
            </a:r>
            <a:r>
              <a:rPr lang="ru-RU" b="1" dirty="0"/>
              <a:t>, з методикою </a:t>
            </a:r>
            <a:r>
              <a:rPr lang="ru-RU" b="1" dirty="0" err="1"/>
              <a:t>виконання</a:t>
            </a:r>
            <a:r>
              <a:rPr lang="ru-RU" b="1" dirty="0"/>
              <a:t> </a:t>
            </a:r>
            <a:r>
              <a:rPr lang="ru-RU" b="1" dirty="0" err="1"/>
              <a:t>окремих</a:t>
            </a:r>
            <a:r>
              <a:rPr lang="ru-RU" b="1" dirty="0"/>
              <a:t> </a:t>
            </a:r>
            <a:r>
              <a:rPr lang="ru-RU" b="1" dirty="0" err="1"/>
              <a:t>завдань</a:t>
            </a:r>
            <a:r>
              <a:rPr lang="ru-RU" b="1" dirty="0"/>
              <a:t>, </a:t>
            </a:r>
            <a:r>
              <a:rPr lang="ru-RU" b="1" dirty="0" err="1"/>
              <a:t>певного</a:t>
            </a:r>
            <a:r>
              <a:rPr lang="ru-RU" b="1" dirty="0"/>
              <a:t> виду </a:t>
            </a:r>
            <a:r>
              <a:rPr lang="ru-RU" b="1" dirty="0" err="1"/>
              <a:t>робіт</a:t>
            </a:r>
            <a:r>
              <a:rPr lang="ru-RU" b="1" dirty="0"/>
              <a:t>, а </a:t>
            </a:r>
            <a:r>
              <a:rPr lang="ru-RU" b="1" dirty="0" err="1"/>
              <a:t>також</a:t>
            </a:r>
            <a:r>
              <a:rPr lang="ru-RU" b="1" dirty="0"/>
              <a:t> </a:t>
            </a:r>
            <a:r>
              <a:rPr lang="ru-RU" b="1" dirty="0" err="1"/>
              <a:t>розв'язання</a:t>
            </a:r>
            <a:r>
              <a:rPr lang="ru-RU" b="1" dirty="0"/>
              <a:t> задач;</a:t>
            </a:r>
          </a:p>
          <a:p>
            <a:r>
              <a:rPr lang="ru-RU" b="1" dirty="0"/>
              <a:t>- </a:t>
            </a:r>
            <a:r>
              <a:rPr lang="ru-RU" b="1" dirty="0" err="1"/>
              <a:t>методичні</a:t>
            </a:r>
            <a:r>
              <a:rPr lang="ru-RU" b="1" dirty="0"/>
              <a:t> </a:t>
            </a:r>
            <a:r>
              <a:rPr lang="ru-RU" b="1" dirty="0" err="1"/>
              <a:t>рекомендації</a:t>
            </a:r>
            <a:r>
              <a:rPr lang="ru-RU" b="1" dirty="0"/>
              <a:t> для </a:t>
            </a:r>
            <a:r>
              <a:rPr lang="ru-RU" b="1" dirty="0" err="1"/>
              <a:t>організації</a:t>
            </a:r>
            <a:r>
              <a:rPr lang="ru-RU" b="1" dirty="0"/>
              <a:t> </a:t>
            </a:r>
            <a:r>
              <a:rPr lang="ru-RU" b="1" dirty="0" err="1"/>
              <a:t>самостійної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 </a:t>
            </a:r>
            <a:r>
              <a:rPr lang="ru-RU" b="1" dirty="0" err="1"/>
              <a:t>студентів</a:t>
            </a:r>
            <a:r>
              <a:rPr lang="ru-RU" b="1" dirty="0"/>
              <a:t> з </a:t>
            </a:r>
            <a:r>
              <a:rPr lang="ru-RU" b="1" dirty="0" err="1"/>
              <a:t>навчальної</a:t>
            </a:r>
            <a:r>
              <a:rPr lang="ru-RU" b="1" dirty="0"/>
              <a:t> </a:t>
            </a:r>
            <a:r>
              <a:rPr lang="ru-RU" b="1" dirty="0" err="1"/>
              <a:t>дисципліни</a:t>
            </a:r>
            <a:r>
              <a:rPr lang="ru-RU" b="1" dirty="0"/>
              <a:t>;</a:t>
            </a:r>
          </a:p>
          <a:p>
            <a:r>
              <a:rPr lang="ru-RU" b="1" dirty="0"/>
              <a:t>- </a:t>
            </a:r>
            <a:r>
              <a:rPr lang="ru-RU" b="1" dirty="0" err="1"/>
              <a:t>роз'яснення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забезпечують</a:t>
            </a:r>
            <a:r>
              <a:rPr lang="ru-RU" b="1" dirty="0"/>
              <a:t> </a:t>
            </a:r>
            <a:r>
              <a:rPr lang="ru-RU" b="1" dirty="0" err="1"/>
              <a:t>студентові</a:t>
            </a:r>
            <a:r>
              <a:rPr lang="ru-RU" b="1" dirty="0"/>
              <a:t> </a:t>
            </a:r>
            <a:r>
              <a:rPr lang="ru-RU" b="1" dirty="0" err="1"/>
              <a:t>оптимальне</a:t>
            </a:r>
            <a:r>
              <a:rPr lang="ru-RU" b="1" dirty="0"/>
              <a:t> </a:t>
            </a:r>
            <a:r>
              <a:rPr lang="ru-RU" b="1" dirty="0" err="1"/>
              <a:t>вивчення</a:t>
            </a:r>
            <a:r>
              <a:rPr lang="ru-RU" b="1" dirty="0"/>
              <a:t> </a:t>
            </a:r>
            <a:r>
              <a:rPr lang="ru-RU" b="1" dirty="0" err="1"/>
              <a:t>навчального</a:t>
            </a:r>
            <a:r>
              <a:rPr lang="ru-RU" b="1" dirty="0"/>
              <a:t> </a:t>
            </a:r>
            <a:r>
              <a:rPr lang="ru-RU" b="1" dirty="0" err="1"/>
              <a:t>матеріалу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винесене</a:t>
            </a:r>
            <a:r>
              <a:rPr lang="ru-RU" b="1" dirty="0"/>
              <a:t> на </a:t>
            </a:r>
            <a:r>
              <a:rPr lang="ru-RU" b="1" dirty="0" err="1"/>
              <a:t>самостійне</a:t>
            </a:r>
            <a:r>
              <a:rPr lang="ru-RU" b="1" dirty="0"/>
              <a:t> </a:t>
            </a:r>
            <a:r>
              <a:rPr lang="ru-RU" b="1" dirty="0" err="1"/>
              <a:t>опрацювання</a:t>
            </a:r>
            <a:r>
              <a:rPr lang="ru-RU" b="1" dirty="0"/>
              <a:t>;</a:t>
            </a:r>
          </a:p>
          <a:p>
            <a:r>
              <a:rPr lang="ru-RU" b="1" dirty="0"/>
              <a:t>- </a:t>
            </a:r>
            <a:r>
              <a:rPr lang="ru-RU" b="1" dirty="0" err="1"/>
              <a:t>індивідуальні</a:t>
            </a:r>
            <a:r>
              <a:rPr lang="ru-RU" b="1" dirty="0"/>
              <a:t> </a:t>
            </a:r>
            <a:r>
              <a:rPr lang="ru-RU" b="1" dirty="0" err="1"/>
              <a:t>завдання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мають</a:t>
            </a:r>
            <a:r>
              <a:rPr lang="ru-RU" b="1" dirty="0"/>
              <a:t> на </a:t>
            </a:r>
            <a:r>
              <a:rPr lang="ru-RU" b="1" dirty="0" err="1"/>
              <a:t>меті</a:t>
            </a:r>
            <a:r>
              <a:rPr lang="ru-RU" b="1" dirty="0"/>
              <a:t> </a:t>
            </a:r>
            <a:r>
              <a:rPr lang="ru-RU" b="1" dirty="0" err="1"/>
              <a:t>поглиблення</a:t>
            </a:r>
            <a:r>
              <a:rPr lang="ru-RU" b="1" dirty="0"/>
              <a:t>, </a:t>
            </a:r>
            <a:r>
              <a:rPr lang="ru-RU" b="1" dirty="0" err="1"/>
              <a:t>узагальнення</a:t>
            </a:r>
            <a:r>
              <a:rPr lang="ru-RU" b="1" dirty="0"/>
              <a:t> та </a:t>
            </a:r>
            <a:r>
              <a:rPr lang="ru-RU" b="1" dirty="0" err="1"/>
              <a:t>закріплення</a:t>
            </a:r>
            <a:r>
              <a:rPr lang="ru-RU" b="1" dirty="0"/>
              <a:t> </a:t>
            </a:r>
            <a:r>
              <a:rPr lang="ru-RU" b="1" dirty="0" err="1"/>
              <a:t>знань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студенти</a:t>
            </a:r>
            <a:r>
              <a:rPr lang="ru-RU" b="1" dirty="0"/>
              <a:t> </a:t>
            </a:r>
            <a:r>
              <a:rPr lang="ru-RU" b="1" dirty="0" err="1"/>
              <a:t>отримують</a:t>
            </a:r>
            <a:r>
              <a:rPr lang="ru-RU" b="1" dirty="0"/>
              <a:t> у </a:t>
            </a:r>
            <a:r>
              <a:rPr lang="ru-RU" b="1" dirty="0" err="1"/>
              <a:t>процесі</a:t>
            </a:r>
            <a:r>
              <a:rPr lang="ru-RU" b="1" dirty="0"/>
              <a:t> </a:t>
            </a:r>
            <a:r>
              <a:rPr lang="ru-RU" b="1" dirty="0" err="1"/>
              <a:t>навчання</a:t>
            </a:r>
            <a:r>
              <a:rPr lang="ru-RU" b="1" dirty="0"/>
              <a:t>, а </a:t>
            </a:r>
            <a:r>
              <a:rPr lang="ru-RU" b="1" dirty="0" err="1"/>
              <a:t>також</a:t>
            </a:r>
            <a:r>
              <a:rPr lang="ru-RU" b="1" dirty="0"/>
              <a:t> </a:t>
            </a:r>
            <a:r>
              <a:rPr lang="ru-RU" b="1" dirty="0" err="1"/>
              <a:t>застосування</a:t>
            </a:r>
            <a:r>
              <a:rPr lang="ru-RU" b="1" dirty="0"/>
              <a:t> </a:t>
            </a:r>
            <a:r>
              <a:rPr lang="ru-RU" b="1" dirty="0" err="1"/>
              <a:t>цих</a:t>
            </a:r>
            <a:r>
              <a:rPr lang="ru-RU" b="1" dirty="0"/>
              <a:t> </a:t>
            </a:r>
            <a:r>
              <a:rPr lang="ru-RU" b="1" dirty="0" err="1"/>
              <a:t>знань</a:t>
            </a:r>
            <a:r>
              <a:rPr lang="ru-RU" b="1" dirty="0"/>
              <a:t> на </a:t>
            </a:r>
            <a:r>
              <a:rPr lang="ru-RU" b="1" dirty="0" err="1"/>
              <a:t>практиці</a:t>
            </a:r>
            <a:r>
              <a:rPr lang="ru-RU" b="1" dirty="0"/>
              <a:t>;</a:t>
            </a:r>
          </a:p>
          <a:p>
            <a:r>
              <a:rPr lang="ru-RU" b="1" dirty="0"/>
              <a:t>- </a:t>
            </a:r>
            <a:r>
              <a:rPr lang="ru-RU" b="1" dirty="0" err="1"/>
              <a:t>збірники</a:t>
            </a:r>
            <a:r>
              <a:rPr lang="ru-RU" b="1" dirty="0"/>
              <a:t> </a:t>
            </a:r>
            <a:r>
              <a:rPr lang="ru-RU" b="1" dirty="0" err="1"/>
              <a:t>ситуаційних</a:t>
            </a:r>
            <a:r>
              <a:rPr lang="ru-RU" b="1" dirty="0"/>
              <a:t> </a:t>
            </a:r>
            <a:r>
              <a:rPr lang="ru-RU" b="1" dirty="0" err="1"/>
              <a:t>завдань</a:t>
            </a:r>
            <a:r>
              <a:rPr lang="ru-RU" b="1" dirty="0"/>
              <a:t> (</a:t>
            </a:r>
            <a:r>
              <a:rPr lang="ru-RU" b="1" dirty="0" err="1"/>
              <a:t>кейсів</a:t>
            </a:r>
            <a:r>
              <a:rPr lang="ru-RU" b="1" dirty="0"/>
              <a:t>), </a:t>
            </a:r>
            <a:r>
              <a:rPr lang="ru-RU" b="1" dirty="0" err="1"/>
              <a:t>тестів</a:t>
            </a:r>
            <a:r>
              <a:rPr lang="ru-RU" b="1" dirty="0"/>
              <a:t>, задач і </a:t>
            </a:r>
            <a:r>
              <a:rPr lang="ru-RU" b="1" dirty="0" err="1"/>
              <a:t>вправ</a:t>
            </a:r>
            <a:r>
              <a:rPr lang="ru-RU" b="1" dirty="0"/>
              <a:t>;</a:t>
            </a:r>
          </a:p>
          <a:p>
            <a:r>
              <a:rPr lang="ru-RU" b="1" dirty="0"/>
              <a:t>- </a:t>
            </a:r>
            <a:r>
              <a:rPr lang="ru-RU" b="1" dirty="0" err="1"/>
              <a:t>навчальні</a:t>
            </a:r>
            <a:r>
              <a:rPr lang="ru-RU" b="1" dirty="0"/>
              <a:t> </a:t>
            </a:r>
            <a:r>
              <a:rPr lang="ru-RU" b="1" dirty="0" err="1"/>
              <a:t>мультимедійні</a:t>
            </a:r>
            <a:r>
              <a:rPr lang="ru-RU" b="1" dirty="0"/>
              <a:t> </a:t>
            </a:r>
            <a:r>
              <a:rPr lang="ru-RU" b="1" dirty="0" err="1"/>
              <a:t>презентації</a:t>
            </a:r>
            <a:r>
              <a:rPr lang="ru-RU" b="1" dirty="0"/>
              <a:t>;</a:t>
            </a:r>
          </a:p>
          <a:p>
            <a:r>
              <a:rPr lang="ru-RU" b="1" dirty="0"/>
              <a:t>- каталоги </a:t>
            </a:r>
            <a:r>
              <a:rPr lang="ru-RU" b="1" dirty="0" err="1"/>
              <a:t>електронних</a:t>
            </a:r>
            <a:r>
              <a:rPr lang="ru-RU" b="1" dirty="0"/>
              <a:t> </a:t>
            </a:r>
            <a:r>
              <a:rPr lang="ru-RU" b="1" dirty="0" err="1"/>
              <a:t>ресурсів</a:t>
            </a:r>
            <a:r>
              <a:rPr lang="ru-RU" b="1" dirty="0"/>
              <a:t>;</a:t>
            </a:r>
          </a:p>
          <a:p>
            <a:r>
              <a:rPr lang="ru-RU" b="1" dirty="0"/>
              <a:t>- </a:t>
            </a:r>
            <a:r>
              <a:rPr lang="ru-RU" b="1" dirty="0" err="1"/>
              <a:t>засоби</a:t>
            </a:r>
            <a:r>
              <a:rPr lang="ru-RU" b="1" dirty="0"/>
              <a:t> </a:t>
            </a:r>
            <a:r>
              <a:rPr lang="ru-RU" b="1" dirty="0" err="1"/>
              <a:t>діагностики</a:t>
            </a:r>
            <a:r>
              <a:rPr lang="ru-RU" b="1" dirty="0"/>
              <a:t> з </a:t>
            </a:r>
            <a:r>
              <a:rPr lang="ru-RU" b="1" dirty="0" err="1"/>
              <a:t>навчальної</a:t>
            </a:r>
            <a:r>
              <a:rPr lang="ru-RU" b="1" dirty="0"/>
              <a:t> </a:t>
            </a:r>
            <a:r>
              <a:rPr lang="ru-RU" b="1" dirty="0" err="1"/>
              <a:t>дисципліни</a:t>
            </a:r>
            <a:r>
              <a:rPr lang="ru-RU" b="1" dirty="0"/>
              <a:t> </a:t>
            </a:r>
          </a:p>
          <a:p>
            <a:r>
              <a:rPr lang="ru-RU" b="1" dirty="0"/>
              <a:t>- </a:t>
            </a:r>
            <a:r>
              <a:rPr lang="ru-RU" b="1" dirty="0" err="1"/>
              <a:t>критерії</a:t>
            </a:r>
            <a:r>
              <a:rPr lang="ru-RU" b="1" dirty="0"/>
              <a:t> </a:t>
            </a:r>
            <a:r>
              <a:rPr lang="ru-RU" b="1" dirty="0" err="1"/>
              <a:t>оцінювання</a:t>
            </a:r>
            <a:r>
              <a:rPr lang="ru-RU" b="1" dirty="0"/>
              <a:t>,</a:t>
            </a:r>
          </a:p>
          <a:p>
            <a:r>
              <a:rPr lang="ru-RU" b="1" dirty="0"/>
              <a:t>- </a:t>
            </a:r>
            <a:r>
              <a:rPr lang="ru-RU" b="1" dirty="0" err="1"/>
              <a:t>варіанти</a:t>
            </a:r>
            <a:r>
              <a:rPr lang="ru-RU" b="1" dirty="0"/>
              <a:t> </a:t>
            </a:r>
            <a:r>
              <a:rPr lang="ru-RU" b="1" dirty="0" err="1"/>
              <a:t>контрольних</a:t>
            </a:r>
            <a:r>
              <a:rPr lang="ru-RU" b="1" dirty="0"/>
              <a:t> </a:t>
            </a:r>
            <a:r>
              <a:rPr lang="ru-RU" b="1" dirty="0" err="1"/>
              <a:t>робіт</a:t>
            </a:r>
            <a:r>
              <a:rPr lang="ru-RU" b="1" dirty="0"/>
              <a:t>, тести до </a:t>
            </a:r>
            <a:r>
              <a:rPr lang="ru-RU" b="1" dirty="0" err="1"/>
              <a:t>проведення</a:t>
            </a:r>
            <a:r>
              <a:rPr lang="ru-RU" b="1" dirty="0"/>
              <a:t> поточного і </a:t>
            </a:r>
            <a:r>
              <a:rPr lang="ru-RU" b="1" dirty="0" err="1"/>
              <a:t>підсумкового</a:t>
            </a:r>
            <a:r>
              <a:rPr lang="ru-RU" b="1" dirty="0"/>
              <a:t> контролю, </a:t>
            </a:r>
            <a:r>
              <a:rPr lang="ru-RU" b="1" dirty="0" err="1"/>
              <a:t>питання</a:t>
            </a:r>
            <a:r>
              <a:rPr lang="ru-RU" b="1" dirty="0"/>
              <a:t> для </a:t>
            </a:r>
            <a:r>
              <a:rPr lang="ru-RU" b="1" dirty="0" err="1"/>
              <a:t>проведення</a:t>
            </a:r>
            <a:r>
              <a:rPr lang="ru-RU" b="1" dirty="0"/>
              <a:t> </a:t>
            </a:r>
            <a:r>
              <a:rPr lang="ru-RU" b="1" dirty="0" err="1"/>
              <a:t>підсумкового</a:t>
            </a:r>
            <a:r>
              <a:rPr lang="ru-RU" b="1" dirty="0"/>
              <a:t> контролю, у </a:t>
            </a:r>
            <a:r>
              <a:rPr lang="ru-RU" b="1" dirty="0" err="1"/>
              <a:t>формі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визначена</a:t>
            </a:r>
            <a:r>
              <a:rPr lang="ru-RU" b="1" dirty="0"/>
              <a:t> </a:t>
            </a:r>
            <a:r>
              <a:rPr lang="ru-RU" b="1" dirty="0" err="1"/>
              <a:t>навчальним</a:t>
            </a:r>
            <a:r>
              <a:rPr lang="ru-RU" b="1" dirty="0"/>
              <a:t> планом;</a:t>
            </a:r>
          </a:p>
          <a:p>
            <a:r>
              <a:rPr lang="ru-RU" b="1" dirty="0"/>
              <a:t>- тематика </a:t>
            </a:r>
            <a:r>
              <a:rPr lang="ru-RU" b="1" dirty="0" err="1"/>
              <a:t>курсових</a:t>
            </a:r>
            <a:r>
              <a:rPr lang="ru-RU" b="1" dirty="0"/>
              <a:t> </a:t>
            </a:r>
            <a:r>
              <a:rPr lang="ru-RU" b="1" dirty="0" err="1"/>
              <a:t>робіт</a:t>
            </a:r>
            <a:r>
              <a:rPr lang="ru-RU" b="1" dirty="0"/>
              <a:t>, </a:t>
            </a:r>
            <a:r>
              <a:rPr lang="ru-RU" b="1" dirty="0" err="1"/>
              <a:t>якщо</a:t>
            </a:r>
            <a:r>
              <a:rPr lang="ru-RU" b="1" dirty="0"/>
              <a:t> вони </a:t>
            </a:r>
            <a:r>
              <a:rPr lang="ru-RU" b="1" dirty="0" err="1"/>
              <a:t>передбачені</a:t>
            </a:r>
            <a:r>
              <a:rPr lang="ru-RU" b="1" dirty="0"/>
              <a:t> </a:t>
            </a:r>
            <a:r>
              <a:rPr lang="ru-RU" b="1" dirty="0" err="1"/>
              <a:t>навчальною</a:t>
            </a:r>
            <a:r>
              <a:rPr lang="ru-RU" b="1" dirty="0"/>
              <a:t> </a:t>
            </a:r>
            <a:r>
              <a:rPr lang="ru-RU" b="1" dirty="0" err="1"/>
              <a:t>програмою</a:t>
            </a:r>
            <a:r>
              <a:rPr lang="ru-RU" b="1" dirty="0"/>
              <a:t>, та </a:t>
            </a:r>
            <a:r>
              <a:rPr lang="ru-RU" b="1" dirty="0" err="1"/>
              <a:t>методичні</a:t>
            </a:r>
            <a:r>
              <a:rPr lang="ru-RU" b="1" dirty="0"/>
              <a:t> </a:t>
            </a:r>
            <a:r>
              <a:rPr lang="ru-RU" b="1" dirty="0" err="1"/>
              <a:t>рекомендації</a:t>
            </a:r>
            <a:r>
              <a:rPr lang="ru-RU" b="1" dirty="0"/>
              <a:t> </a:t>
            </a:r>
            <a:r>
              <a:rPr lang="ru-RU" b="1" dirty="0" err="1"/>
              <a:t>щодо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написання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026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392222"/>
          </a:xfrm>
        </p:spPr>
        <p:txBody>
          <a:bodyPr>
            <a:normAutofit/>
          </a:bodyPr>
          <a:lstStyle/>
          <a:p>
            <a:pPr algn="ctr"/>
            <a:r>
              <a:rPr lang="ru-RU" sz="2400" i="1" u="sng" dirty="0" smtClean="0">
                <a:solidFill>
                  <a:srgbClr val="333333"/>
                </a:solidFill>
                <a:latin typeface="Roboto"/>
              </a:rPr>
              <a:t>ТОЖ,  </a:t>
            </a:r>
            <a:r>
              <a:rPr lang="ru-RU" sz="2400" i="1" dirty="0" smtClean="0">
                <a:solidFill>
                  <a:srgbClr val="333333"/>
                </a:solidFill>
                <a:latin typeface="Roboto"/>
              </a:rPr>
              <a:t/>
            </a:r>
            <a:br>
              <a:rPr lang="ru-RU" sz="2400" i="1" dirty="0" smtClean="0">
                <a:solidFill>
                  <a:srgbClr val="333333"/>
                </a:solidFill>
                <a:latin typeface="Roboto"/>
              </a:rPr>
            </a:br>
            <a:r>
              <a:rPr lang="ru-RU" sz="2400" i="1" dirty="0" smtClean="0">
                <a:solidFill>
                  <a:srgbClr val="333333"/>
                </a:solidFill>
                <a:latin typeface="Roboto"/>
              </a:rPr>
              <a:t>Вимоги </a:t>
            </a:r>
            <a:r>
              <a:rPr lang="ru-RU" sz="2400" i="1" dirty="0">
                <a:solidFill>
                  <a:srgbClr val="333333"/>
                </a:solidFill>
                <a:latin typeface="Roboto"/>
              </a:rPr>
              <a:t>до </a:t>
            </a:r>
            <a:r>
              <a:rPr lang="ru-RU" sz="2400" i="1" dirty="0" err="1">
                <a:solidFill>
                  <a:srgbClr val="333333"/>
                </a:solidFill>
                <a:latin typeface="Roboto"/>
              </a:rPr>
              <a:t>рівня</a:t>
            </a:r>
            <a:r>
              <a:rPr lang="ru-RU" sz="2400" i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i="1" dirty="0" err="1" smtClean="0">
                <a:solidFill>
                  <a:srgbClr val="333333"/>
                </a:solidFill>
                <a:latin typeface="Roboto"/>
              </a:rPr>
              <a:t>компетентності</a:t>
            </a:r>
            <a:r>
              <a:rPr lang="ru-RU" sz="2400" i="1" dirty="0" smtClean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400" i="1" dirty="0" err="1" smtClean="0">
                <a:solidFill>
                  <a:srgbClr val="333333"/>
                </a:solidFill>
                <a:latin typeface="Roboto"/>
              </a:rPr>
              <a:t>професіоналізму</a:t>
            </a:r>
            <a:r>
              <a:rPr lang="ru-RU" sz="2400" i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i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i="1" dirty="0" err="1" smtClean="0">
                <a:solidFill>
                  <a:srgbClr val="333333"/>
                </a:solidFill>
                <a:latin typeface="Roboto"/>
              </a:rPr>
              <a:t>викладача</a:t>
            </a:r>
            <a:r>
              <a:rPr lang="ru-RU" sz="2400" i="1" dirty="0" smtClean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400" b="1" i="1" dirty="0" smtClean="0">
                <a:solidFill>
                  <a:srgbClr val="333333"/>
                </a:solidFill>
                <a:latin typeface="Roboto"/>
              </a:rPr>
              <a:t>як </a:t>
            </a:r>
            <a:r>
              <a:rPr lang="ru-RU" sz="2400" b="1" i="1" dirty="0" err="1" smtClean="0">
                <a:solidFill>
                  <a:srgbClr val="333333"/>
                </a:solidFill>
                <a:latin typeface="Roboto"/>
              </a:rPr>
              <a:t>справжнього</a:t>
            </a:r>
            <a:r>
              <a:rPr lang="ru-RU" sz="2400" b="1" i="1" dirty="0" smtClean="0">
                <a:solidFill>
                  <a:srgbClr val="333333"/>
                </a:solidFill>
                <a:latin typeface="Roboto"/>
              </a:rPr>
              <a:t>, сучасного </a:t>
            </a:r>
            <a:r>
              <a:rPr lang="ru-RU" sz="2400" b="1" i="1" dirty="0" err="1" smtClean="0">
                <a:solidFill>
                  <a:srgbClr val="333333"/>
                </a:solidFill>
                <a:latin typeface="Roboto"/>
              </a:rPr>
              <a:t>професіонала</a:t>
            </a:r>
            <a:r>
              <a:rPr lang="ru-RU" sz="2400" b="1" i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i="1" dirty="0">
                <a:solidFill>
                  <a:srgbClr val="333333"/>
                </a:solidFill>
                <a:latin typeface="Roboto"/>
              </a:rPr>
              <a:t>весь час </a:t>
            </a:r>
            <a:r>
              <a:rPr lang="ru-RU" sz="2400" i="1" dirty="0" err="1">
                <a:solidFill>
                  <a:srgbClr val="333333"/>
                </a:solidFill>
                <a:latin typeface="Roboto"/>
              </a:rPr>
              <a:t>зростають</a:t>
            </a:r>
            <a:r>
              <a:rPr lang="ru-RU" sz="2400" i="1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400" i="1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sz="2400" i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Roboto"/>
              </a:rPr>
              <a:t>обумовлено</a:t>
            </a:r>
            <a:r>
              <a:rPr lang="ru-RU" sz="2400" i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Roboto"/>
              </a:rPr>
              <a:t>новими</a:t>
            </a:r>
            <a:r>
              <a:rPr lang="ru-RU" sz="2400" i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Roboto"/>
              </a:rPr>
              <a:t>соціальними</a:t>
            </a:r>
            <a:r>
              <a:rPr lang="ru-RU" sz="2400" i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Roboto"/>
              </a:rPr>
              <a:t>запитами</a:t>
            </a:r>
            <a:r>
              <a:rPr lang="ru-RU" sz="2400" i="1" dirty="0">
                <a:solidFill>
                  <a:srgbClr val="333333"/>
                </a:solidFill>
                <a:latin typeface="Roboto"/>
              </a:rPr>
              <a:t> до </a:t>
            </a:r>
            <a:r>
              <a:rPr lang="ru-RU" sz="2400" i="1" dirty="0" err="1">
                <a:solidFill>
                  <a:srgbClr val="333333"/>
                </a:solidFill>
                <a:latin typeface="Roboto"/>
              </a:rPr>
              <a:t>рівня</a:t>
            </a:r>
            <a:r>
              <a:rPr lang="ru-RU" sz="2400" i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Roboto"/>
              </a:rPr>
              <a:t>освіченості</a:t>
            </a:r>
            <a:r>
              <a:rPr lang="ru-RU" sz="2400" i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Roboto"/>
              </a:rPr>
              <a:t>студентів</a:t>
            </a:r>
            <a:r>
              <a:rPr lang="uk-UA" sz="2400" i="1" dirty="0">
                <a:solidFill>
                  <a:srgbClr val="333333"/>
                </a:solidFill>
                <a:latin typeface="Roboto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3230088"/>
            <a:ext cx="8915400" cy="2681134"/>
          </a:xfrm>
        </p:spPr>
        <p:txBody>
          <a:bodyPr/>
          <a:lstStyle/>
          <a:p>
            <a:pPr lvl="0" indent="449580">
              <a:spcBef>
                <a:spcPts val="0"/>
              </a:spcBef>
              <a:buClr>
                <a:srgbClr val="A53010"/>
              </a:buClr>
            </a:pPr>
            <a:r>
              <a:rPr lang="ru-RU" sz="2800" dirty="0" smtClean="0">
                <a:solidFill>
                  <a:srgbClr val="333333"/>
                </a:solidFill>
                <a:latin typeface="Roboto"/>
              </a:rPr>
              <a:t>Але, першими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хто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зараз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оцінює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професійну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компетентність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викладача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800" dirty="0">
                <a:solidFill>
                  <a:srgbClr val="FF0000"/>
                </a:solidFill>
                <a:latin typeface="Roboto"/>
              </a:rPr>
              <a:t>є </a:t>
            </a:r>
            <a:r>
              <a:rPr lang="ru-RU" sz="2800" dirty="0" err="1">
                <a:solidFill>
                  <a:srgbClr val="FF0000"/>
                </a:solidFill>
                <a:latin typeface="Roboto"/>
              </a:rPr>
              <a:t>його</a:t>
            </a:r>
            <a:r>
              <a:rPr lang="ru-RU" sz="2800" dirty="0">
                <a:solidFill>
                  <a:srgbClr val="FF0000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Roboto"/>
              </a:rPr>
              <a:t>студенти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. </a:t>
            </a:r>
          </a:p>
          <a:p>
            <a:pPr lvl="0" indent="449580">
              <a:spcBef>
                <a:spcPts val="0"/>
              </a:spcBef>
              <a:buClr>
                <a:srgbClr val="A53010"/>
              </a:buClr>
            </a:pPr>
            <a:r>
              <a:rPr lang="ru-RU" sz="2800" dirty="0">
                <a:solidFill>
                  <a:srgbClr val="333333"/>
                </a:solidFill>
                <a:latin typeface="Roboto"/>
              </a:rPr>
              <a:t>Та, </a:t>
            </a:r>
            <a:r>
              <a:rPr lang="ru-RU" sz="2800" dirty="0" err="1">
                <a:solidFill>
                  <a:srgbClr val="FF0000"/>
                </a:solidFill>
                <a:latin typeface="Roboto"/>
              </a:rPr>
              <a:t>обов’язково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їх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батьки.  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21" y="1356459"/>
            <a:ext cx="143268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51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333333"/>
                </a:solidFill>
                <a:latin typeface="Roboto"/>
              </a:rPr>
              <a:t>Ось </a:t>
            </a:r>
            <a:r>
              <a:rPr lang="ru-RU" sz="2800" b="1" dirty="0" err="1">
                <a:solidFill>
                  <a:srgbClr val="333333"/>
                </a:solidFill>
                <a:latin typeface="Roboto"/>
              </a:rPr>
              <a:t>якими</a:t>
            </a:r>
            <a:r>
              <a:rPr lang="ru-RU" sz="2800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b="1" dirty="0" err="1">
                <a:solidFill>
                  <a:srgbClr val="333333"/>
                </a:solidFill>
                <a:latin typeface="Roboto"/>
              </a:rPr>
              <a:t>особистими</a:t>
            </a:r>
            <a:r>
              <a:rPr lang="ru-RU" sz="2800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b="1" dirty="0" err="1">
                <a:solidFill>
                  <a:srgbClr val="333333"/>
                </a:solidFill>
                <a:latin typeface="Roboto"/>
              </a:rPr>
              <a:t>якостями</a:t>
            </a:r>
            <a:r>
              <a:rPr lang="ru-RU" sz="2800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b="1" dirty="0" err="1">
                <a:solidFill>
                  <a:srgbClr val="333333"/>
                </a:solidFill>
                <a:latin typeface="Roboto"/>
              </a:rPr>
              <a:t>має</a:t>
            </a:r>
            <a:r>
              <a:rPr lang="ru-RU" sz="2800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b="1" dirty="0" err="1">
                <a:solidFill>
                  <a:srgbClr val="333333"/>
                </a:solidFill>
                <a:latin typeface="Roboto"/>
              </a:rPr>
              <a:t>володіти</a:t>
            </a:r>
            <a:r>
              <a:rPr lang="ru-RU" sz="2800" b="1" dirty="0">
                <a:solidFill>
                  <a:srgbClr val="333333"/>
                </a:solidFill>
                <a:latin typeface="Roboto"/>
              </a:rPr>
              <a:t>  </a:t>
            </a:r>
            <a:r>
              <a:rPr lang="ru-RU" sz="2800" b="1" dirty="0" err="1">
                <a:solidFill>
                  <a:srgbClr val="333333"/>
                </a:solidFill>
                <a:latin typeface="Roboto"/>
              </a:rPr>
              <a:t>ідеальний</a:t>
            </a:r>
            <a:r>
              <a:rPr lang="ru-RU" sz="2800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b="1" dirty="0" err="1">
                <a:solidFill>
                  <a:srgbClr val="333333"/>
                </a:solidFill>
                <a:latin typeface="Roboto"/>
              </a:rPr>
              <a:t>викладач</a:t>
            </a:r>
            <a:r>
              <a:rPr lang="ru-RU" sz="2800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b="1" dirty="0" err="1" smtClean="0">
                <a:solidFill>
                  <a:srgbClr val="333333"/>
                </a:solidFill>
                <a:latin typeface="Roboto"/>
              </a:rPr>
              <a:t>сучасності</a:t>
            </a:r>
            <a:r>
              <a:rPr lang="ru-RU" sz="28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b="1" dirty="0" err="1" smtClean="0">
                <a:solidFill>
                  <a:srgbClr val="333333"/>
                </a:solidFill>
                <a:latin typeface="Roboto"/>
              </a:rPr>
              <a:t>очима</a:t>
            </a:r>
            <a:r>
              <a:rPr lang="ru-RU" sz="28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b="1" dirty="0" err="1" smtClean="0">
                <a:solidFill>
                  <a:srgbClr val="333333"/>
                </a:solidFill>
                <a:latin typeface="Roboto"/>
              </a:rPr>
              <a:t>студентів</a:t>
            </a:r>
            <a:r>
              <a:rPr lang="ru-RU" sz="2800" b="1" dirty="0" smtClean="0">
                <a:solidFill>
                  <a:srgbClr val="333333"/>
                </a:solidFill>
                <a:latin typeface="Roboto"/>
              </a:rPr>
              <a:t> та </a:t>
            </a:r>
            <a:r>
              <a:rPr lang="ru-RU" sz="2800" b="1" dirty="0" err="1" smtClean="0">
                <a:solidFill>
                  <a:srgbClr val="333333"/>
                </a:solidFill>
                <a:latin typeface="Roboto"/>
              </a:rPr>
              <a:t>їх</a:t>
            </a:r>
            <a:r>
              <a:rPr lang="ru-RU" sz="28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b="1" dirty="0" err="1" smtClean="0">
                <a:solidFill>
                  <a:srgbClr val="333333"/>
                </a:solidFill>
                <a:latin typeface="Roboto"/>
              </a:rPr>
              <a:t>батьків</a:t>
            </a:r>
            <a:r>
              <a:rPr lang="ru-RU" sz="2800" b="1" dirty="0" smtClean="0">
                <a:solidFill>
                  <a:srgbClr val="333333"/>
                </a:solidFill>
                <a:latin typeface="Roboto"/>
              </a:rPr>
              <a:t>: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9207" y="2267197"/>
            <a:ext cx="8915400" cy="4590803"/>
          </a:xfrm>
        </p:spPr>
        <p:txBody>
          <a:bodyPr>
            <a:normAutofit/>
          </a:bodyPr>
          <a:lstStyle/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повага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до кожного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студента,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рівне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ставлення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всіх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вміння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зацікавити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навчанням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надихати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студентство</a:t>
            </a:r>
            <a:r>
              <a:rPr lang="ru-RU" sz="2400" dirty="0" smtClean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розуміння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вміння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знаходити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з ними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спільну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мову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здатність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розкривати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студентський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потенціал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комунікабельність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відкритість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спілкування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терплячість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та самоконтроль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турбота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про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здоров’я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емоційний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стан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студентів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та при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цьому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 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зберігати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своє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ментальне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здоров’я</a:t>
            </a:r>
            <a:r>
              <a:rPr lang="ru-RU" sz="2400" dirty="0" smtClean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оригінальний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стиль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викладання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вміння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розв’язувати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конфлікти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досконале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знання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свого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предмета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вимогливість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52" y="1629591"/>
            <a:ext cx="143268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2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708</TotalTime>
  <Words>1008</Words>
  <Application>Microsoft Office PowerPoint</Application>
  <PresentationFormat>Широкоэкранный</PresentationFormat>
  <Paragraphs>125</Paragraphs>
  <Slides>25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MS Gothic</vt:lpstr>
      <vt:lpstr>Arial</vt:lpstr>
      <vt:lpstr>Arial Black</vt:lpstr>
      <vt:lpstr>Century Gothic</vt:lpstr>
      <vt:lpstr>Google Sans</vt:lpstr>
      <vt:lpstr>Roboto</vt:lpstr>
      <vt:lpstr>Times New Roman</vt:lpstr>
      <vt:lpstr>Wingdings</vt:lpstr>
      <vt:lpstr>Wingdings 3</vt:lpstr>
      <vt:lpstr>Легкий дым</vt:lpstr>
      <vt:lpstr> </vt:lpstr>
      <vt:lpstr>   </vt:lpstr>
      <vt:lpstr>Професіонал – це людина, безумовно компетентна, добре розуміється у  своїй праці та виконує її.  (дала визначення Я) звичайна Людина!  Професіонал має бути сучасною інтелігентною людиною, обов'язково володіти новими технологіями.  GOOGLE це американська транснаціональна корпорація, що володіє найпопулярнішою у світі пошуковою системою, яка обробляє понад мільярд запитів щодня. Заснована у 1998 році.  Викладач – професіонал – це той, котрий іде в ногу з часом, здатний зрозуміти своїх студентів та бути їм цікавим.  (Джон Дьюі) американський педагог, реформатор освіти і основоположник філософії прагматизму   </vt:lpstr>
      <vt:lpstr> Визначення від НМЦ</vt:lpstr>
      <vt:lpstr>Сучасний викладач «очима»  Акредитаційної  комісії</vt:lpstr>
      <vt:lpstr>Презентация PowerPoint</vt:lpstr>
      <vt:lpstr>Презентация PowerPoint</vt:lpstr>
      <vt:lpstr>ТОЖ,   Вимоги до рівня компетентності, професіоналізму  викладача, як справжнього, сучасного професіонала весь час зростають, що обумовлено новими соціальними запитами до рівня освіченості студентів.</vt:lpstr>
      <vt:lpstr>Ось якими особистими якостями має володіти  ідеальний викладач сучасності очима студентів та їх батьків:</vt:lpstr>
      <vt:lpstr>Презентация PowerPoint</vt:lpstr>
      <vt:lpstr>Вправа «Шість капелюхів Едварда де Боно»</vt:lpstr>
      <vt:lpstr> Комунікація з оточуючими залежить від позиції особитості у психологічному стані Тобто, ми з вами можемо бути у різному віковому діапазоні, але наш психологічний вік, або стан від цього не залежитиме </vt:lpstr>
      <vt:lpstr>Визначення психологічного віку базується на самоаналізі емоційного стану, реакцій на події та життєвих пріоритетів, а не на цифрах у паспорті. Для цього використовують опитувальники, що оцінюють відповідальність, гнучкість мислення та ставлення до змін</vt:lpstr>
      <vt:lpstr>Інтерпретація результатів: </vt:lpstr>
      <vt:lpstr>Спробуйте визначити свій психологічний вік, вік своїх друзів, знайомих, виходячи з їх ставлення до власного життя, оцінок минулого та планів на майбутнє.  Завдання спрощується, якщо зробити нескладні підрахунки. </vt:lpstr>
      <vt:lpstr>Коуч – керівник, або (коуч - куратор) -  Дієва схема чи сучасна тенденція?  </vt:lpstr>
      <vt:lpstr>Результат сучасної тенденції управління: </vt:lpstr>
      <vt:lpstr>«Аптечка першої психологічної допомоги»</vt:lpstr>
      <vt:lpstr>Презентация PowerPoint</vt:lpstr>
      <vt:lpstr>«Заземлін» </vt:lpstr>
      <vt:lpstr>«Вдихонорм»</vt:lpstr>
      <vt:lpstr>«Обіймидол – Обійми Метелика»</vt:lpstr>
      <vt:lpstr>Презентация PowerPoint</vt:lpstr>
      <vt:lpstr>Цитата ВЕЛИКИХ Будь самим собою, бо інші ролі вже зайнято  (Оскар ВАЙЛЬД) - відомий ірландський письменник, драматург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Психологічний портрет викладача з елементами ділової гри   « Професійна компетентність сучасного  викладача »</dc:title>
  <dc:creator>User</dc:creator>
  <cp:lastModifiedBy>User</cp:lastModifiedBy>
  <cp:revision>58</cp:revision>
  <dcterms:created xsi:type="dcterms:W3CDTF">2025-10-16T06:44:48Z</dcterms:created>
  <dcterms:modified xsi:type="dcterms:W3CDTF">2026-04-15T08:45:32Z</dcterms:modified>
</cp:coreProperties>
</file>