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5" r:id="rId11"/>
    <p:sldId id="267" r:id="rId12"/>
    <p:sldId id="269" r:id="rId13"/>
    <p:sldId id="268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368301"/>
            <a:ext cx="6815669" cy="3018364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uk-UA" sz="4400" b="1" dirty="0" smtClean="0">
                <a:solidFill>
                  <a:srgbClr val="7030A0"/>
                </a:solidFill>
              </a:rPr>
              <a:t>Корисно знати…</a:t>
            </a:r>
            <a:br>
              <a:rPr lang="uk-UA" sz="4400" b="1" dirty="0" smtClean="0">
                <a:solidFill>
                  <a:srgbClr val="7030A0"/>
                </a:solidFill>
              </a:rPr>
            </a:br>
            <a:r>
              <a:rPr lang="uk-UA" sz="4400" b="1" dirty="0" smtClean="0">
                <a:solidFill>
                  <a:srgbClr val="7030A0"/>
                </a:solidFill>
              </a:rPr>
              <a:t>Як будувати здорові стосунки?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B050"/>
                </a:solidFill>
              </a:rPr>
              <a:t>Особисті кордони. Про Тебе і Твою цінність.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Тестова </a:t>
            </a:r>
            <a:r>
              <a:rPr lang="uk-UA" i="1" dirty="0" smtClean="0">
                <a:solidFill>
                  <a:srgbClr val="FF0000"/>
                </a:solidFill>
              </a:rPr>
              <a:t>вправа </a:t>
            </a:r>
            <a:r>
              <a:rPr lang="uk-UA" i="1" dirty="0" smtClean="0">
                <a:solidFill>
                  <a:srgbClr val="FF0000"/>
                </a:solidFill>
              </a:rPr>
              <a:t>« Який Я насправді ?»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800" b="1" dirty="0"/>
              <a:t>«</a:t>
            </a:r>
            <a:r>
              <a:rPr lang="ru-RU" sz="3800" b="1" dirty="0" err="1"/>
              <a:t>Матрьошка</a:t>
            </a:r>
            <a:r>
              <a:rPr lang="ru-RU" sz="3800" b="1" dirty="0"/>
              <a:t>»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психодраматичних</a:t>
            </a:r>
            <a:r>
              <a:rPr lang="ru-RU" dirty="0"/>
              <a:t> </a:t>
            </a:r>
            <a:r>
              <a:rPr lang="ru-RU" dirty="0" err="1"/>
              <a:t>технік</a:t>
            </a:r>
            <a:r>
              <a:rPr lang="ru-RU" dirty="0"/>
              <a:t>, яка </a:t>
            </a:r>
            <a:r>
              <a:rPr lang="ru-RU" dirty="0" err="1"/>
              <a:t>сприяє</a:t>
            </a:r>
            <a:endParaRPr lang="ru-RU" dirty="0"/>
          </a:p>
          <a:p>
            <a:r>
              <a:rPr lang="ru-RU" dirty="0" err="1"/>
              <a:t>саморозкриттю</a:t>
            </a:r>
            <a:r>
              <a:rPr lang="ru-RU" dirty="0"/>
              <a:t> і </a:t>
            </a:r>
            <a:r>
              <a:rPr lang="ru-RU" dirty="0" err="1"/>
              <a:t>самопізнанню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</a:p>
          <a:p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довірливої</a:t>
            </a:r>
            <a:r>
              <a:rPr lang="ru-RU" dirty="0"/>
              <a:t> і </a:t>
            </a:r>
            <a:r>
              <a:rPr lang="ru-RU" dirty="0" err="1"/>
              <a:t>підтримуючої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</a:t>
            </a:r>
          </a:p>
          <a:p>
            <a:r>
              <a:rPr lang="ru-RU" dirty="0" err="1"/>
              <a:t>Добровольцеві</a:t>
            </a:r>
            <a:r>
              <a:rPr lang="ru-RU" dirty="0"/>
              <a:t> </a:t>
            </a:r>
            <a:r>
              <a:rPr lang="ru-RU" dirty="0" err="1"/>
              <a:t>дається</a:t>
            </a:r>
            <a:r>
              <a:rPr lang="ru-RU" dirty="0"/>
              <a:t> в руки </a:t>
            </a:r>
            <a:r>
              <a:rPr lang="ru-RU" dirty="0" err="1"/>
              <a:t>матрьошка</a:t>
            </a:r>
            <a:r>
              <a:rPr lang="ru-RU" dirty="0"/>
              <a:t> і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відкривати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добираючись</a:t>
            </a:r>
            <a:r>
              <a:rPr lang="ru-RU" dirty="0"/>
              <a:t> до </a:t>
            </a:r>
            <a:r>
              <a:rPr lang="ru-RU" dirty="0" err="1"/>
              <a:t>найменшої</a:t>
            </a:r>
            <a:r>
              <a:rPr lang="ru-RU" dirty="0"/>
              <a:t> </a:t>
            </a:r>
            <a:r>
              <a:rPr lang="ru-RU" dirty="0" err="1"/>
              <a:t>лялечки</a:t>
            </a:r>
            <a:r>
              <a:rPr lang="ru-RU" dirty="0"/>
              <a:t>. </a:t>
            </a:r>
          </a:p>
          <a:p>
            <a:r>
              <a:rPr lang="ru-RU" dirty="0" err="1"/>
              <a:t>Кожен</a:t>
            </a:r>
            <a:r>
              <a:rPr lang="ru-RU" dirty="0"/>
              <a:t> шар </a:t>
            </a:r>
            <a:r>
              <a:rPr lang="ru-RU" dirty="0" err="1"/>
              <a:t>позначає</a:t>
            </a:r>
            <a:r>
              <a:rPr lang="ru-RU" dirty="0"/>
              <a:t> для </a:t>
            </a:r>
            <a:r>
              <a:rPr lang="ru-RU" dirty="0" err="1"/>
              <a:t>учасника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, 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r>
              <a:rPr lang="ru-RU" dirty="0"/>
              <a:t> –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оточують</a:t>
            </a:r>
            <a:r>
              <a:rPr lang="ru-RU" dirty="0"/>
              <a:t> – </a:t>
            </a:r>
            <a:r>
              <a:rPr lang="ru-RU" dirty="0" err="1"/>
              <a:t>ховаються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і </a:t>
            </a:r>
            <a:r>
              <a:rPr lang="ru-RU" dirty="0" err="1"/>
              <a:t>таємні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словами:</a:t>
            </a:r>
          </a:p>
          <a:p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я (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), </a:t>
            </a:r>
            <a:r>
              <a:rPr lang="ru-RU" dirty="0" err="1"/>
              <a:t>яким</a:t>
            </a:r>
            <a:r>
              <a:rPr lang="ru-RU" dirty="0"/>
              <a:t> мене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оточуючі</a:t>
            </a:r>
            <a:r>
              <a:rPr lang="ru-RU" dirty="0"/>
              <a:t>, </a:t>
            </a:r>
            <a:r>
              <a:rPr lang="ru-RU" dirty="0" err="1"/>
              <a:t>товариші</a:t>
            </a:r>
            <a:r>
              <a:rPr lang="ru-RU" dirty="0"/>
              <a:t>, </a:t>
            </a:r>
            <a:r>
              <a:rPr lang="ru-RU" dirty="0" err="1"/>
              <a:t>колеги</a:t>
            </a:r>
            <a:r>
              <a:rPr lang="ru-RU" dirty="0"/>
              <a:t>, </a:t>
            </a:r>
            <a:r>
              <a:rPr lang="ru-RU" dirty="0" err="1"/>
              <a:t>друзі</a:t>
            </a:r>
            <a:r>
              <a:rPr lang="ru-RU" dirty="0"/>
              <a:t>, </a:t>
            </a:r>
            <a:r>
              <a:rPr lang="ru-RU" dirty="0" err="1"/>
              <a:t>сім»я</a:t>
            </a:r>
            <a:r>
              <a:rPr lang="ru-RU" dirty="0"/>
              <a:t>  ...і </a:t>
            </a:r>
            <a:r>
              <a:rPr lang="ru-RU" dirty="0" err="1"/>
              <a:t>яким</a:t>
            </a:r>
            <a:r>
              <a:rPr lang="ru-RU" dirty="0"/>
              <a:t> я є </a:t>
            </a:r>
            <a:r>
              <a:rPr lang="ru-RU" dirty="0" err="1"/>
              <a:t>насправді</a:t>
            </a:r>
            <a:r>
              <a:rPr lang="ru-RU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3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23900"/>
            <a:ext cx="6241816" cy="81280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Психологія </a:t>
            </a:r>
            <a:r>
              <a:rPr lang="uk-UA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підлітка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701800"/>
            <a:ext cx="6241816" cy="3382432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solidFill>
                  <a:srgbClr val="002060"/>
                </a:solidFill>
              </a:rPr>
              <a:t>Психологія поведінки ( де норма та межа)</a:t>
            </a:r>
          </a:p>
          <a:p>
            <a:r>
              <a:rPr lang="uk-UA" sz="2400" i="1" dirty="0" smtClean="0">
                <a:solidFill>
                  <a:srgbClr val="002060"/>
                </a:solidFill>
              </a:rPr>
              <a:t>Психологія їжі</a:t>
            </a:r>
          </a:p>
          <a:p>
            <a:r>
              <a:rPr lang="uk-UA" sz="2400" i="1" dirty="0" smtClean="0">
                <a:solidFill>
                  <a:srgbClr val="002060"/>
                </a:solidFill>
              </a:rPr>
              <a:t>Психологія кохання</a:t>
            </a:r>
          </a:p>
          <a:p>
            <a:r>
              <a:rPr lang="uk-UA" sz="2400" i="1" dirty="0" smtClean="0">
                <a:solidFill>
                  <a:srgbClr val="002060"/>
                </a:solidFill>
              </a:rPr>
              <a:t>Психологія суїциду</a:t>
            </a:r>
          </a:p>
          <a:p>
            <a:r>
              <a:rPr lang="uk-UA" sz="2400" i="1" dirty="0" smtClean="0">
                <a:solidFill>
                  <a:srgbClr val="002060"/>
                </a:solidFill>
              </a:rPr>
              <a:t>Психологія агресії (матюка)</a:t>
            </a:r>
          </a:p>
          <a:p>
            <a:r>
              <a:rPr lang="uk-UA" sz="2400" i="1" dirty="0" smtClean="0">
                <a:solidFill>
                  <a:srgbClr val="002060"/>
                </a:solidFill>
              </a:rPr>
              <a:t>Психологія лідерства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r="30006"/>
          <a:stretch>
            <a:fillRect/>
          </a:stretch>
        </p:blipFill>
        <p:spPr>
          <a:xfrm rot="704561">
            <a:off x="9389660" y="1065503"/>
            <a:ext cx="1879600" cy="16637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6668">
            <a:off x="749301" y="4053416"/>
            <a:ext cx="1841500" cy="2096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956">
            <a:off x="6888965" y="1982786"/>
            <a:ext cx="2790825" cy="2036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765">
            <a:off x="8851900" y="4047066"/>
            <a:ext cx="2566987" cy="19277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380">
            <a:off x="904427" y="2230966"/>
            <a:ext cx="1531247" cy="12932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07" y="4245768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7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3081868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i="1" dirty="0" smtClean="0">
                <a:solidFill>
                  <a:srgbClr val="FF0000"/>
                </a:solidFill>
              </a:rPr>
              <a:t>- Базова особистість чи друг?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 - Відповідальність!(Як правильно сварити?)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- Правила!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- Слід, там де живу!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/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4508499"/>
            <a:ext cx="9592732" cy="1367367"/>
          </a:xfrm>
        </p:spPr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400" b="1" i="1" dirty="0">
                <a:solidFill>
                  <a:srgbClr val="002060"/>
                </a:solidFill>
              </a:rPr>
              <a:t>Як знайти спільну мову з підлітком!?</a:t>
            </a:r>
            <a:endParaRPr lang="ru-RU" sz="44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4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62000"/>
            <a:ext cx="6241816" cy="1841500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Вправа «Одягни шапку»</a:t>
            </a:r>
            <a:b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Вправа «Мита тарілка»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0070C0"/>
                </a:solidFill>
              </a:rPr>
              <a:t>Практична гра «Паротяг»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r="25907"/>
          <a:stretch>
            <a:fillRect/>
          </a:stretch>
        </p:blipFill>
        <p:spPr>
          <a:xfrm rot="439794">
            <a:off x="6733133" y="1050799"/>
            <a:ext cx="4682885" cy="242971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837">
            <a:off x="7652674" y="4183636"/>
            <a:ext cx="2262187" cy="1824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543">
            <a:off x="2603501" y="4309343"/>
            <a:ext cx="2717800" cy="15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914400"/>
            <a:ext cx="6241816" cy="1460500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rgbClr val="00B050"/>
                </a:solidFill>
              </a:rPr>
              <a:t>Вчись бути номером 2….</a:t>
            </a:r>
            <a:endParaRPr lang="ru-RU" sz="4800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5" r="27495"/>
          <a:stretch>
            <a:fillRect/>
          </a:stretch>
        </p:blipFill>
        <p:spPr>
          <a:xfrm rot="680414">
            <a:off x="8018463" y="1007532"/>
            <a:ext cx="3063875" cy="3098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Бо номер 1 – це великі очікування, а номер 2 – це рівень Твоєї підготовки!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25" y="416983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Заменеджуй</a:t>
            </a:r>
            <a:r>
              <a:rPr lang="uk-UA" b="1" i="1" dirty="0" smtClean="0">
                <a:solidFill>
                  <a:srgbClr val="FF0000"/>
                </a:solidFill>
              </a:rPr>
              <a:t> Своє життя!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Займись Своїм тілом;</a:t>
            </a:r>
          </a:p>
          <a:p>
            <a:r>
              <a:rPr lang="uk-UA" dirty="0" smtClean="0"/>
              <a:t>Очисти Свою свідомість;</a:t>
            </a:r>
          </a:p>
          <a:p>
            <a:r>
              <a:rPr lang="uk-UA" dirty="0" smtClean="0"/>
              <a:t>Відмовся від поганих звичок;</a:t>
            </a:r>
          </a:p>
          <a:p>
            <a:r>
              <a:rPr lang="uk-UA" dirty="0" err="1" smtClean="0"/>
              <a:t>Прибери</a:t>
            </a:r>
            <a:r>
              <a:rPr lang="uk-UA" dirty="0" smtClean="0"/>
              <a:t> в під’їзді;</a:t>
            </a:r>
          </a:p>
          <a:p>
            <a:r>
              <a:rPr lang="uk-UA" dirty="0" smtClean="0"/>
              <a:t>Викинь сміття  в урну…… і життя стане кращим, а СВІТ чистішим!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7" y="2463800"/>
            <a:ext cx="483711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ПРОШУ сказати три фрази:</a:t>
            </a:r>
            <a:br>
              <a:rPr lang="uk-UA" sz="6000" dirty="0" smtClean="0"/>
            </a:br>
            <a:r>
              <a:rPr lang="uk-UA" sz="6000" i="1" dirty="0" smtClean="0">
                <a:solidFill>
                  <a:srgbClr val="FF0000"/>
                </a:solidFill>
              </a:rPr>
              <a:t>Дякую! Ми працювали разом! Ми молодці!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0070C0"/>
                </a:solidFill>
              </a:rPr>
              <a:t>РИТУАЛ ПОБАЖАННЯ!!!</a:t>
            </a:r>
          </a:p>
          <a:p>
            <a:r>
              <a:rPr lang="uk-UA" sz="3600" i="1" dirty="0" smtClean="0">
                <a:solidFill>
                  <a:srgbClr val="0070C0"/>
                </a:solidFill>
              </a:rPr>
              <a:t>ВЧИСЬ ДЯКУВАТИ!</a:t>
            </a:r>
            <a:endParaRPr lang="ru-RU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1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таке підлітковий вік?</a:t>
            </a:r>
            <a:br>
              <a:rPr lang="uk-UA" dirty="0" smtClean="0"/>
            </a:br>
            <a:r>
              <a:rPr lang="uk-UA" dirty="0" smtClean="0"/>
              <a:t>13 – 18 років…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Підлітковий</a:t>
            </a:r>
            <a:r>
              <a:rPr lang="ru-RU" sz="4000" dirty="0"/>
              <a:t> </a:t>
            </a:r>
            <a:r>
              <a:rPr lang="ru-RU" sz="4000" dirty="0" err="1"/>
              <a:t>вік</a:t>
            </a:r>
            <a:r>
              <a:rPr lang="ru-RU" sz="4000" dirty="0"/>
              <a:t> </a:t>
            </a:r>
            <a:r>
              <a:rPr lang="ru-RU" dirty="0"/>
              <a:t>є першим </a:t>
            </a:r>
            <a:r>
              <a:rPr lang="ru-RU" dirty="0" err="1"/>
              <a:t>перехідним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 до </a:t>
            </a:r>
            <a:r>
              <a:rPr lang="ru-RU" dirty="0" err="1"/>
              <a:t>зрілості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є </a:t>
            </a:r>
            <a:r>
              <a:rPr lang="ru-RU" dirty="0" err="1"/>
              <a:t>складним</a:t>
            </a:r>
            <a:r>
              <a:rPr lang="ru-RU" dirty="0"/>
              <a:t> як для </a:t>
            </a:r>
            <a:r>
              <a:rPr lang="ru-RU" dirty="0" err="1"/>
              <a:t>дитини</a:t>
            </a:r>
            <a:r>
              <a:rPr lang="ru-RU" dirty="0"/>
              <a:t>, так і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стрімкий</a:t>
            </a:r>
            <a:r>
              <a:rPr lang="ru-RU" dirty="0" smtClean="0"/>
              <a:t> </a:t>
            </a:r>
            <a:r>
              <a:rPr lang="ru-RU" dirty="0" err="1"/>
              <a:t>розвиток</a:t>
            </a:r>
            <a:r>
              <a:rPr lang="ru-RU" dirty="0"/>
              <a:t> в </a:t>
            </a:r>
            <a:r>
              <a:rPr lang="ru-RU" dirty="0" err="1"/>
              <a:t>емоційній</a:t>
            </a:r>
            <a:r>
              <a:rPr lang="ru-RU" dirty="0"/>
              <a:t> та </a:t>
            </a:r>
            <a:r>
              <a:rPr lang="ru-RU" dirty="0" err="1"/>
              <a:t>інтелектуальній</a:t>
            </a:r>
            <a:r>
              <a:rPr lang="ru-RU" dirty="0"/>
              <a:t> сферах,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, </a:t>
            </a:r>
            <a:r>
              <a:rPr lang="ru-RU" dirty="0" err="1"/>
              <a:t>розумінні</a:t>
            </a:r>
            <a:r>
              <a:rPr lang="ru-RU" dirty="0"/>
              <a:t> себе та </a:t>
            </a:r>
            <a:r>
              <a:rPr lang="ru-RU" dirty="0" err="1"/>
              <a:t>оточуючих</a:t>
            </a:r>
            <a:r>
              <a:rPr lang="ru-RU" dirty="0"/>
              <a:t>. </a:t>
            </a:r>
            <a:r>
              <a:rPr lang="ru-RU" dirty="0" err="1"/>
              <a:t>Підлітки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потребу у </a:t>
            </a:r>
            <a:r>
              <a:rPr lang="ru-RU" dirty="0" err="1"/>
              <a:t>самоствердженні</a:t>
            </a:r>
            <a:r>
              <a:rPr lang="ru-RU" dirty="0"/>
              <a:t>, </a:t>
            </a:r>
            <a:r>
              <a:rPr lang="ru-RU" dirty="0" err="1"/>
              <a:t>рівноправному</a:t>
            </a:r>
            <a:r>
              <a:rPr lang="ru-RU" dirty="0"/>
              <a:t> і </a:t>
            </a:r>
            <a:r>
              <a:rPr lang="ru-RU" dirty="0" err="1"/>
              <a:t>довірливому</a:t>
            </a:r>
            <a:r>
              <a:rPr lang="ru-RU" dirty="0"/>
              <a:t> </a:t>
            </a:r>
            <a:r>
              <a:rPr lang="ru-RU" dirty="0" err="1"/>
              <a:t>спілкуванні</a:t>
            </a:r>
            <a:r>
              <a:rPr lang="ru-RU" dirty="0"/>
              <a:t> з ровесниками і </a:t>
            </a:r>
            <a:r>
              <a:rPr lang="ru-RU" dirty="0" err="1" smtClean="0"/>
              <a:t>дорослими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" y="813857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106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Фізіологія + психологія = підліток</a:t>
            </a:r>
            <a:br>
              <a:rPr lang="uk-UA" dirty="0" smtClean="0"/>
            </a:br>
            <a:r>
              <a:rPr lang="uk-UA" dirty="0"/>
              <a:t>Щ</a:t>
            </a:r>
            <a:r>
              <a:rPr lang="uk-UA" dirty="0" smtClean="0"/>
              <a:t>о таке правило 3С?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err="1">
                <a:solidFill>
                  <a:srgbClr val="7030A0"/>
                </a:solidFill>
              </a:rPr>
              <a:t>Що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таке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гормони</a:t>
            </a:r>
            <a:r>
              <a:rPr lang="ru-RU" sz="2900" dirty="0">
                <a:solidFill>
                  <a:srgbClr val="7030A0"/>
                </a:solidFill>
              </a:rPr>
              <a:t> і </a:t>
            </a:r>
            <a:r>
              <a:rPr lang="ru-RU" sz="2900" dirty="0" err="1">
                <a:solidFill>
                  <a:srgbClr val="7030A0"/>
                </a:solidFill>
              </a:rPr>
              <a:t>чому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всі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постійно</a:t>
            </a:r>
            <a:r>
              <a:rPr lang="ru-RU" sz="2900" dirty="0">
                <a:solidFill>
                  <a:srgbClr val="7030A0"/>
                </a:solidFill>
              </a:rPr>
              <a:t> </a:t>
            </a:r>
            <a:r>
              <a:rPr lang="ru-RU" sz="2900" dirty="0" err="1">
                <a:solidFill>
                  <a:srgbClr val="7030A0"/>
                </a:solidFill>
              </a:rPr>
              <a:t>говорять</a:t>
            </a:r>
            <a:r>
              <a:rPr lang="ru-RU" sz="2900" dirty="0">
                <a:solidFill>
                  <a:srgbClr val="7030A0"/>
                </a:solidFill>
              </a:rPr>
              <a:t> про те, </a:t>
            </a:r>
            <a:r>
              <a:rPr lang="ru-RU" sz="2900" dirty="0" err="1">
                <a:solidFill>
                  <a:srgbClr val="7030A0"/>
                </a:solidFill>
              </a:rPr>
              <a:t>що</a:t>
            </a:r>
            <a:r>
              <a:rPr lang="ru-RU" sz="2900" dirty="0">
                <a:solidFill>
                  <a:srgbClr val="7030A0"/>
                </a:solidFill>
              </a:rPr>
              <a:t> вони “</a:t>
            </a:r>
            <a:r>
              <a:rPr lang="ru-RU" sz="2900" dirty="0" err="1">
                <a:solidFill>
                  <a:srgbClr val="7030A0"/>
                </a:solidFill>
              </a:rPr>
              <a:t>грають</a:t>
            </a:r>
            <a:r>
              <a:rPr lang="ru-RU" sz="2900" dirty="0">
                <a:solidFill>
                  <a:srgbClr val="7030A0"/>
                </a:solidFill>
              </a:rPr>
              <a:t>”? </a:t>
            </a:r>
            <a:endParaRPr lang="ru-RU" sz="2900" dirty="0" smtClean="0">
              <a:solidFill>
                <a:srgbClr val="7030A0"/>
              </a:solidFill>
            </a:endParaRPr>
          </a:p>
          <a:p>
            <a:r>
              <a:rPr lang="ru-RU" dirty="0" err="1" smtClean="0"/>
              <a:t>Гормони</a:t>
            </a:r>
            <a:r>
              <a:rPr lang="ru-RU" dirty="0"/>
              <a:t>, 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невидимі</a:t>
            </a:r>
            <a:r>
              <a:rPr lang="ru-RU" dirty="0"/>
              <a:t> </a:t>
            </a:r>
            <a:r>
              <a:rPr lang="ru-RU" dirty="0" err="1"/>
              <a:t>помічники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органам в </a:t>
            </a:r>
            <a:r>
              <a:rPr lang="ru-RU" dirty="0" err="1"/>
              <a:t>твоєму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приготуватися</a:t>
            </a:r>
            <a:r>
              <a:rPr lang="ru-RU" dirty="0"/>
              <a:t> до </a:t>
            </a:r>
            <a:r>
              <a:rPr lang="ru-RU" dirty="0" err="1" smtClean="0"/>
              <a:t>небезпеки</a:t>
            </a:r>
            <a:r>
              <a:rPr lang="ru-RU" dirty="0" smtClean="0"/>
              <a:t>. </a:t>
            </a:r>
            <a:r>
              <a:rPr lang="ru-RU" dirty="0" err="1"/>
              <a:t>Це</a:t>
            </a:r>
            <a:r>
              <a:rPr lang="ru-RU" dirty="0"/>
              <a:t> «</a:t>
            </a:r>
            <a:r>
              <a:rPr lang="ru-RU" dirty="0" err="1"/>
              <a:t>каталізатори</a:t>
            </a:r>
            <a:r>
              <a:rPr lang="ru-RU" dirty="0"/>
              <a:t>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одними </a:t>
            </a:r>
            <a:r>
              <a:rPr lang="ru-RU" dirty="0" smtClean="0"/>
              <a:t>органами (</a:t>
            </a:r>
            <a:r>
              <a:rPr lang="ru-RU" dirty="0" err="1" smtClean="0"/>
              <a:t>гіпофізом</a:t>
            </a:r>
            <a:r>
              <a:rPr lang="ru-RU" dirty="0" smtClean="0"/>
              <a:t>), </a:t>
            </a:r>
            <a:r>
              <a:rPr lang="ru-RU" dirty="0"/>
              <a:t>а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. Вони </a:t>
            </a:r>
            <a:r>
              <a:rPr lang="ru-RU" dirty="0" err="1"/>
              <a:t>існують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в </a:t>
            </a:r>
            <a:r>
              <a:rPr lang="ru-RU" dirty="0" err="1"/>
              <a:t>тілі</a:t>
            </a:r>
            <a:r>
              <a:rPr lang="ru-RU" dirty="0"/>
              <a:t> баланс, а </a:t>
            </a:r>
            <a:r>
              <a:rPr lang="ru-RU" dirty="0" err="1"/>
              <a:t>ще</a:t>
            </a:r>
            <a:r>
              <a:rPr lang="ru-RU" dirty="0"/>
              <a:t> є </a:t>
            </a:r>
            <a:r>
              <a:rPr lang="ru-RU" dirty="0" err="1"/>
              <a:t>відповідальними</a:t>
            </a:r>
            <a:r>
              <a:rPr lang="ru-RU" dirty="0"/>
              <a:t> за </a:t>
            </a:r>
            <a:r>
              <a:rPr lang="ru-RU" dirty="0" err="1"/>
              <a:t>цілу</a:t>
            </a:r>
            <a:r>
              <a:rPr lang="ru-RU" dirty="0"/>
              <a:t> купу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начебто</a:t>
            </a:r>
            <a:r>
              <a:rPr lang="ru-RU" dirty="0"/>
              <a:t> без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твоєї</a:t>
            </a:r>
            <a:r>
              <a:rPr lang="ru-RU" dirty="0"/>
              <a:t> </a:t>
            </a:r>
            <a:r>
              <a:rPr lang="ru-RU" dirty="0" err="1" smtClean="0"/>
              <a:t>участі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начебто</a:t>
            </a:r>
            <a:r>
              <a:rPr lang="ru-RU" dirty="0" smtClean="0"/>
              <a:t> на </a:t>
            </a:r>
            <a:r>
              <a:rPr lang="ru-RU" dirty="0" err="1" smtClean="0"/>
              <a:t>підсвідомому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Гормони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стресу</a:t>
            </a:r>
            <a:r>
              <a:rPr lang="ru-RU" sz="2000" b="1" dirty="0">
                <a:solidFill>
                  <a:srgbClr val="00B0F0"/>
                </a:solidFill>
              </a:rPr>
              <a:t> — </a:t>
            </a:r>
            <a:r>
              <a:rPr lang="ru-RU" sz="2000" b="1" dirty="0" err="1">
                <a:solidFill>
                  <a:srgbClr val="00B0F0"/>
                </a:solidFill>
              </a:rPr>
              <a:t>адреналін</a:t>
            </a:r>
            <a:r>
              <a:rPr lang="ru-RU" sz="2000" b="1" dirty="0">
                <a:solidFill>
                  <a:srgbClr val="00B0F0"/>
                </a:solidFill>
              </a:rPr>
              <a:t>, </a:t>
            </a:r>
            <a:r>
              <a:rPr lang="ru-RU" sz="2000" b="1" dirty="0" err="1">
                <a:solidFill>
                  <a:srgbClr val="00B0F0"/>
                </a:solidFill>
              </a:rPr>
              <a:t>норадреналін</a:t>
            </a:r>
            <a:r>
              <a:rPr lang="ru-RU" sz="2000" b="1" dirty="0">
                <a:solidFill>
                  <a:srgbClr val="00B0F0"/>
                </a:solidFill>
              </a:rPr>
              <a:t> і кортизол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Статеві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гормони</a:t>
            </a:r>
            <a:r>
              <a:rPr lang="ru-RU" sz="2000" b="1" dirty="0">
                <a:solidFill>
                  <a:srgbClr val="00B0F0"/>
                </a:solidFill>
              </a:rPr>
              <a:t> тестостерон і </a:t>
            </a:r>
            <a:r>
              <a:rPr lang="ru-RU" sz="2000" b="1" dirty="0" err="1">
                <a:solidFill>
                  <a:srgbClr val="00B0F0"/>
                </a:solidFill>
              </a:rPr>
              <a:t>естроген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відповідають</a:t>
            </a:r>
            <a:r>
              <a:rPr lang="ru-RU" sz="2000" b="1" dirty="0">
                <a:solidFill>
                  <a:srgbClr val="00B0F0"/>
                </a:solidFill>
              </a:rPr>
              <a:t> за </a:t>
            </a:r>
            <a:r>
              <a:rPr lang="ru-RU" sz="2000" b="1" dirty="0" err="1">
                <a:solidFill>
                  <a:srgbClr val="00B0F0"/>
                </a:solidFill>
              </a:rPr>
              <a:t>зміни</a:t>
            </a:r>
            <a:r>
              <a:rPr lang="ru-RU" sz="2000" b="1" dirty="0">
                <a:solidFill>
                  <a:srgbClr val="00B0F0"/>
                </a:solidFill>
              </a:rPr>
              <a:t> в </a:t>
            </a:r>
            <a:r>
              <a:rPr lang="ru-RU" sz="2000" b="1" dirty="0" err="1">
                <a:solidFill>
                  <a:srgbClr val="00B0F0"/>
                </a:solidFill>
              </a:rPr>
              <a:t>нашому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тілі</a:t>
            </a:r>
            <a:r>
              <a:rPr lang="ru-RU" sz="2000" b="1" dirty="0">
                <a:solidFill>
                  <a:srgbClr val="00B0F0"/>
                </a:solidFill>
              </a:rPr>
              <a:t> у </a:t>
            </a:r>
            <a:r>
              <a:rPr lang="ru-RU" sz="2000" b="1" dirty="0" err="1">
                <a:solidFill>
                  <a:srgbClr val="00B0F0"/>
                </a:solidFill>
              </a:rPr>
              <a:t>підлітковому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віці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2000" b="1" dirty="0" err="1">
                <a:solidFill>
                  <a:srgbClr val="00B0F0"/>
                </a:solidFill>
              </a:rPr>
              <a:t>Фізична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активність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стимулює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дофамін</a:t>
            </a:r>
            <a:r>
              <a:rPr lang="ru-RU" sz="2000" b="1" dirty="0">
                <a:solidFill>
                  <a:srgbClr val="00B0F0"/>
                </a:solidFill>
              </a:rPr>
              <a:t>, </a:t>
            </a:r>
            <a:r>
              <a:rPr lang="ru-RU" sz="2000" b="1" dirty="0" err="1">
                <a:solidFill>
                  <a:srgbClr val="00B0F0"/>
                </a:solidFill>
              </a:rPr>
              <a:t>ендорфін</a:t>
            </a:r>
            <a:r>
              <a:rPr lang="ru-RU" sz="2000" b="1" dirty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серотонін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та окситоцин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Гормон </a:t>
            </a:r>
            <a:r>
              <a:rPr lang="ru-RU" sz="2000" b="1" dirty="0" err="1" smtClean="0">
                <a:solidFill>
                  <a:srgbClr val="00B0F0"/>
                </a:solidFill>
              </a:rPr>
              <a:t>мелатонін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– </a:t>
            </a:r>
            <a:r>
              <a:rPr lang="ru-RU" sz="2000" b="1" dirty="0" err="1">
                <a:solidFill>
                  <a:srgbClr val="00B0F0"/>
                </a:solidFill>
              </a:rPr>
              <a:t>секрети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сну (з 0 – 4 год ранку)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900" y="751344"/>
            <a:ext cx="8978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Пам’ятка</a:t>
            </a:r>
            <a:endParaRPr lang="ru-RU" b="1" i="1" dirty="0"/>
          </a:p>
          <a:p>
            <a:pPr algn="ctr"/>
            <a:r>
              <a:rPr lang="ru-RU" b="1" i="1" dirty="0" err="1"/>
              <a:t>Діапазон</a:t>
            </a:r>
            <a:r>
              <a:rPr lang="ru-RU" b="1" i="1" dirty="0"/>
              <a:t> </a:t>
            </a:r>
            <a:r>
              <a:rPr lang="ru-RU" b="1" i="1" dirty="0" smtClean="0"/>
              <a:t>13 </a:t>
            </a:r>
            <a:r>
              <a:rPr lang="ru-RU" b="1" i="1" dirty="0"/>
              <a:t>– </a:t>
            </a:r>
            <a:r>
              <a:rPr lang="ru-RU" b="1" i="1" dirty="0" smtClean="0"/>
              <a:t>18 </a:t>
            </a:r>
            <a:r>
              <a:rPr lang="ru-RU" b="1" i="1" dirty="0" err="1"/>
              <a:t>років</a:t>
            </a:r>
            <a:endParaRPr lang="ru-RU" b="1" i="1" dirty="0"/>
          </a:p>
          <a:p>
            <a:r>
              <a:rPr lang="ru-RU" dirty="0"/>
              <a:t>1.	</a:t>
            </a:r>
            <a:r>
              <a:rPr lang="ru-RU" dirty="0" err="1"/>
              <a:t>Гормональні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(</a:t>
            </a:r>
            <a:r>
              <a:rPr lang="ru-RU" dirty="0" err="1" smtClean="0"/>
              <a:t>естроген</a:t>
            </a:r>
            <a:r>
              <a:rPr lang="ru-RU" dirty="0" smtClean="0"/>
              <a:t> </a:t>
            </a:r>
            <a:r>
              <a:rPr lang="ru-RU" dirty="0" err="1" smtClean="0"/>
              <a:t>жін</a:t>
            </a:r>
            <a:r>
              <a:rPr lang="ru-RU" dirty="0" smtClean="0"/>
              <a:t>, та тестостерон </a:t>
            </a:r>
            <a:r>
              <a:rPr lang="ru-RU" dirty="0" err="1" smtClean="0"/>
              <a:t>чол</a:t>
            </a:r>
            <a:r>
              <a:rPr lang="ru-RU" dirty="0" smtClean="0"/>
              <a:t>. </a:t>
            </a:r>
            <a:r>
              <a:rPr lang="ru-RU" dirty="0" err="1" smtClean="0"/>
              <a:t>гормони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	Над </a:t>
            </a:r>
            <a:r>
              <a:rPr lang="ru-RU" dirty="0" err="1"/>
              <a:t>категоричність</a:t>
            </a:r>
            <a:endParaRPr lang="ru-RU" dirty="0"/>
          </a:p>
          <a:p>
            <a:r>
              <a:rPr lang="ru-RU" dirty="0"/>
              <a:t>Лише </a:t>
            </a:r>
            <a:r>
              <a:rPr lang="ru-RU" dirty="0" err="1"/>
              <a:t>чорне</a:t>
            </a:r>
            <a:r>
              <a:rPr lang="ru-RU" dirty="0"/>
              <a:t> – </a:t>
            </a:r>
            <a:r>
              <a:rPr lang="ru-RU" dirty="0" err="1"/>
              <a:t>біле</a:t>
            </a:r>
            <a:r>
              <a:rPr lang="ru-RU" dirty="0"/>
              <a:t> (</a:t>
            </a:r>
            <a:r>
              <a:rPr lang="ru-RU" dirty="0" err="1"/>
              <a:t>необхідно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 та </a:t>
            </a:r>
            <a:r>
              <a:rPr lang="ru-RU" dirty="0" err="1"/>
              <a:t>адекватної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Себе та </a:t>
            </a:r>
            <a:r>
              <a:rPr lang="ru-RU" dirty="0" err="1"/>
              <a:t>оточуючих</a:t>
            </a:r>
            <a:r>
              <a:rPr lang="ru-RU" dirty="0"/>
              <a:t>)</a:t>
            </a:r>
          </a:p>
          <a:p>
            <a:r>
              <a:rPr lang="ru-RU" dirty="0"/>
              <a:t>3.	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АВТОРИТЕТІВ ( </a:t>
            </a:r>
            <a:r>
              <a:rPr lang="ru-RU" dirty="0" err="1"/>
              <a:t>спілкування</a:t>
            </a:r>
            <a:r>
              <a:rPr lang="ru-RU" dirty="0"/>
              <a:t> та </a:t>
            </a:r>
            <a:r>
              <a:rPr lang="ru-RU" dirty="0" err="1"/>
              <a:t>комунікація</a:t>
            </a:r>
            <a:r>
              <a:rPr lang="ru-RU" dirty="0"/>
              <a:t> з </a:t>
            </a:r>
            <a:r>
              <a:rPr lang="ru-RU" dirty="0" err="1"/>
              <a:t>однолітками</a:t>
            </a:r>
            <a:r>
              <a:rPr lang="ru-RU" dirty="0"/>
              <a:t>)</a:t>
            </a:r>
          </a:p>
          <a:p>
            <a:r>
              <a:rPr lang="ru-RU" dirty="0"/>
              <a:t>4.	</a:t>
            </a:r>
            <a:r>
              <a:rPr lang="ru-RU" dirty="0" smtClean="0"/>
              <a:t>Батькам </a:t>
            </a:r>
            <a:r>
              <a:rPr lang="ru-RU" dirty="0"/>
              <a:t>(Не </a:t>
            </a:r>
            <a:r>
              <a:rPr lang="ru-RU" dirty="0" err="1"/>
              <a:t>нав’язувати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/>
              <a:t>)</a:t>
            </a:r>
          </a:p>
          <a:p>
            <a:pPr marL="342900" indent="-342900">
              <a:buAutoNum type="arabicPeriod" startAt="5"/>
            </a:pPr>
            <a:r>
              <a:rPr lang="ru-RU" dirty="0" smtClean="0"/>
              <a:t>Не </a:t>
            </a:r>
            <a:r>
              <a:rPr lang="ru-RU" dirty="0" err="1"/>
              <a:t>критикувати</a:t>
            </a:r>
            <a:r>
              <a:rPr lang="ru-RU" dirty="0"/>
              <a:t> </a:t>
            </a:r>
            <a:r>
              <a:rPr lang="ru-RU" dirty="0" err="1"/>
              <a:t>зовнішність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endParaRPr lang="ru-RU" dirty="0" smtClean="0"/>
          </a:p>
          <a:p>
            <a:pPr marL="342900" indent="-342900">
              <a:buAutoNum type="arabicPeriod" startAt="5"/>
            </a:pPr>
            <a:r>
              <a:rPr lang="ru-RU" dirty="0"/>
              <a:t>	</a:t>
            </a:r>
            <a:r>
              <a:rPr lang="ru-RU" b="1" u="sng" dirty="0">
                <a:solidFill>
                  <a:schemeClr val="accent2"/>
                </a:solidFill>
              </a:rPr>
              <a:t>ПІДТРИМКА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ТИ КЛАСНА</a:t>
            </a:r>
            <a:r>
              <a:rPr lang="ru-RU" b="1" dirty="0" smtClean="0">
                <a:solidFill>
                  <a:schemeClr val="accent2"/>
                </a:solidFill>
              </a:rPr>
              <a:t>! КЛАСНИЙ!</a:t>
            </a:r>
            <a:endParaRPr lang="ru-RU" b="1" dirty="0">
              <a:solidFill>
                <a:schemeClr val="accent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ТИ </a:t>
            </a:r>
            <a:r>
              <a:rPr lang="ru-RU" b="1" dirty="0" smtClean="0">
                <a:solidFill>
                  <a:schemeClr val="accent2"/>
                </a:solidFill>
              </a:rPr>
              <a:t>КРУТА!КРУТИЙ!</a:t>
            </a:r>
            <a:endParaRPr lang="ru-RU" b="1" dirty="0">
              <a:solidFill>
                <a:schemeClr val="accent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ТИ </a:t>
            </a:r>
            <a:r>
              <a:rPr lang="ru-RU" b="1" dirty="0" smtClean="0">
                <a:solidFill>
                  <a:schemeClr val="accent2"/>
                </a:solidFill>
              </a:rPr>
              <a:t>ВМІЄШ!</a:t>
            </a:r>
            <a:endParaRPr lang="ru-RU" b="1" dirty="0">
              <a:solidFill>
                <a:schemeClr val="accent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ЯК ДОБРЕ У ТЕБЕ ВИЙШЛО!.....</a:t>
            </a:r>
            <a:r>
              <a:rPr lang="ru-RU" dirty="0"/>
              <a:t>..</a:t>
            </a:r>
          </a:p>
          <a:p>
            <a:r>
              <a:rPr lang="ru-RU" dirty="0" smtClean="0"/>
              <a:t>7.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/>
              <a:t>говорити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 Тебе </a:t>
            </a:r>
            <a:r>
              <a:rPr lang="ru-RU" dirty="0" err="1"/>
              <a:t>розумію</a:t>
            </a:r>
            <a:r>
              <a:rPr lang="ru-RU" dirty="0"/>
              <a:t>!</a:t>
            </a:r>
          </a:p>
          <a:p>
            <a:r>
              <a:rPr lang="ru-RU" dirty="0" smtClean="0"/>
              <a:t>8.</a:t>
            </a:r>
            <a:r>
              <a:rPr lang="ru-RU" dirty="0"/>
              <a:t>	</a:t>
            </a:r>
            <a:r>
              <a:rPr lang="ru-RU" dirty="0" err="1"/>
              <a:t>Цікавитись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підлітка</a:t>
            </a:r>
            <a:r>
              <a:rPr lang="ru-RU" dirty="0"/>
              <a:t>!</a:t>
            </a:r>
          </a:p>
          <a:p>
            <a:r>
              <a:rPr lang="ru-RU" dirty="0" smtClean="0"/>
              <a:t>9.</a:t>
            </a:r>
            <a:r>
              <a:rPr lang="ru-RU" dirty="0"/>
              <a:t>	Смачна </a:t>
            </a:r>
            <a:r>
              <a:rPr lang="ru-RU" dirty="0" err="1"/>
              <a:t>їжа</a:t>
            </a:r>
            <a:r>
              <a:rPr lang="ru-RU" dirty="0"/>
              <a:t> (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932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Концепція розвитку особистості.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Живи за власною 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«Я концепцією!»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4204"/>
              </p:ext>
            </p:extLst>
          </p:nvPr>
        </p:nvGraphicFramePr>
        <p:xfrm>
          <a:off x="5418138" y="1388535"/>
          <a:ext cx="5470525" cy="745065"/>
        </p:xfrm>
        <a:graphic>
          <a:graphicData uri="http://schemas.openxmlformats.org/drawingml/2006/table">
            <a:tbl>
              <a:tblPr/>
              <a:tblGrid>
                <a:gridCol w="2825951">
                  <a:extLst>
                    <a:ext uri="{9D8B030D-6E8A-4147-A177-3AD203B41FA5}">
                      <a16:colId xmlns:a16="http://schemas.microsoft.com/office/drawing/2014/main" val="710562303"/>
                    </a:ext>
                  </a:extLst>
                </a:gridCol>
                <a:gridCol w="2644574">
                  <a:extLst>
                    <a:ext uri="{9D8B030D-6E8A-4147-A177-3AD203B41FA5}">
                      <a16:colId xmlns:a16="http://schemas.microsoft.com/office/drawing/2014/main" val="941069606"/>
                    </a:ext>
                  </a:extLst>
                </a:gridCol>
              </a:tblGrid>
              <a:tr h="745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Моє</a:t>
                      </a: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реальне Я            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0" marR="59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ідеальне 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40" marR="59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31637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rgbClr val="00B0F0"/>
                </a:solidFill>
              </a:rPr>
              <a:t>Ід</a:t>
            </a:r>
            <a:r>
              <a:rPr lang="uk-UA" sz="3200" dirty="0" smtClean="0"/>
              <a:t> (Воно)індивід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rgbClr val="00B0F0"/>
                </a:solidFill>
              </a:rPr>
              <a:t>Его</a:t>
            </a:r>
            <a:r>
              <a:rPr lang="uk-UA" sz="3200" dirty="0" smtClean="0"/>
              <a:t>(особистість)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dirty="0" err="1" smtClean="0">
                <a:solidFill>
                  <a:srgbClr val="00B0F0"/>
                </a:solidFill>
              </a:rPr>
              <a:t>СуперЕго</a:t>
            </a:r>
            <a:r>
              <a:rPr lang="uk-UA" sz="3200" dirty="0" smtClean="0"/>
              <a:t>(індивідуальність)</a:t>
            </a:r>
          </a:p>
          <a:p>
            <a:r>
              <a:rPr lang="uk-UA" sz="2600" dirty="0" smtClean="0">
                <a:solidFill>
                  <a:srgbClr val="00B050"/>
                </a:solidFill>
              </a:rPr>
              <a:t>(Досліджували </a:t>
            </a:r>
            <a:r>
              <a:rPr lang="uk-UA" sz="2600" dirty="0" smtClean="0">
                <a:solidFill>
                  <a:srgbClr val="00B050"/>
                </a:solidFill>
              </a:rPr>
              <a:t>З. </a:t>
            </a:r>
            <a:r>
              <a:rPr lang="uk-UA" sz="2600" dirty="0" err="1" smtClean="0">
                <a:solidFill>
                  <a:srgbClr val="00B050"/>
                </a:solidFill>
              </a:rPr>
              <a:t>Фройд</a:t>
            </a:r>
            <a:r>
              <a:rPr lang="uk-UA" sz="2600" dirty="0" smtClean="0">
                <a:solidFill>
                  <a:srgbClr val="00B050"/>
                </a:solidFill>
              </a:rPr>
              <a:t> та </a:t>
            </a:r>
            <a:r>
              <a:rPr lang="uk-UA" sz="2600" dirty="0" err="1" smtClean="0">
                <a:solidFill>
                  <a:srgbClr val="00B050"/>
                </a:solidFill>
              </a:rPr>
              <a:t>Пар’є</a:t>
            </a:r>
            <a:r>
              <a:rPr lang="uk-UA" sz="2600" smtClean="0">
                <a:solidFill>
                  <a:srgbClr val="00B050"/>
                </a:solidFill>
              </a:rPr>
              <a:t>.)</a:t>
            </a:r>
            <a:endParaRPr lang="uk-UA" sz="2600" dirty="0" smtClean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600" b="1" dirty="0" smtClean="0">
                <a:solidFill>
                  <a:srgbClr val="7030A0"/>
                </a:solidFill>
              </a:rPr>
              <a:t>Групова терапія (Проходження тесту на індивідуальність)</a:t>
            </a:r>
            <a:endParaRPr lang="ru-RU" sz="2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760134"/>
            <a:ext cx="5092699" cy="33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8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Статус </a:t>
            </a:r>
            <a:r>
              <a:rPr lang="ru-RU" i="1" dirty="0" smtClean="0">
                <a:solidFill>
                  <a:srgbClr val="002060"/>
                </a:solidFill>
              </a:rPr>
              <a:t>«ПІДЛІТОК» та </a:t>
            </a:r>
            <a:r>
              <a:rPr lang="ru-RU" i="1" dirty="0" err="1">
                <a:solidFill>
                  <a:srgbClr val="002060"/>
                </a:solidFill>
              </a:rPr>
              <a:t>його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соціально-психологічні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особливості</a:t>
            </a:r>
            <a:r>
              <a:rPr lang="ru-RU" i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зміна</a:t>
            </a:r>
            <a:r>
              <a:rPr lang="ru-RU" b="1" dirty="0">
                <a:solidFill>
                  <a:srgbClr val="FF0000"/>
                </a:solidFill>
              </a:rPr>
              <a:t> активностей, </a:t>
            </a:r>
            <a:r>
              <a:rPr lang="ru-RU" b="1" dirty="0" err="1">
                <a:solidFill>
                  <a:srgbClr val="FF0000"/>
                </a:solidFill>
              </a:rPr>
              <a:t>інтересів</a:t>
            </a:r>
            <a:r>
              <a:rPr lang="ru-RU" b="1" dirty="0">
                <a:solidFill>
                  <a:srgbClr val="FF0000"/>
                </a:solidFill>
              </a:rPr>
              <a:t>, потреб, </a:t>
            </a:r>
            <a:r>
              <a:rPr lang="ru-RU" b="1" dirty="0" err="1">
                <a:solidFill>
                  <a:srgbClr val="FF0000"/>
                </a:solidFill>
              </a:rPr>
              <a:t>бажань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мотивів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пошук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собі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подібних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молодіжні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субкультури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угрупування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92D050"/>
                </a:solidFill>
              </a:rPr>
              <a:t>підлітки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>
                <a:solidFill>
                  <a:srgbClr val="92D050"/>
                </a:solidFill>
              </a:rPr>
              <a:t>часто </a:t>
            </a:r>
            <a:r>
              <a:rPr lang="ru-RU" b="1" dirty="0" err="1">
                <a:solidFill>
                  <a:srgbClr val="92D050"/>
                </a:solidFill>
              </a:rPr>
              <a:t>проявляють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опір</a:t>
            </a:r>
            <a:r>
              <a:rPr lang="ru-RU" b="1" dirty="0">
                <a:solidFill>
                  <a:srgbClr val="92D050"/>
                </a:solidFill>
              </a:rPr>
              <a:t>, </a:t>
            </a:r>
            <a:r>
              <a:rPr lang="ru-RU" b="1" dirty="0" err="1">
                <a:solidFill>
                  <a:srgbClr val="92D050"/>
                </a:solidFill>
              </a:rPr>
              <a:t>непослух</a:t>
            </a:r>
            <a:r>
              <a:rPr lang="ru-RU" b="1" dirty="0">
                <a:solidFill>
                  <a:srgbClr val="92D050"/>
                </a:solidFill>
              </a:rPr>
              <a:t>, протест, </a:t>
            </a:r>
            <a:r>
              <a:rPr lang="ru-RU" b="1" dirty="0" err="1">
                <a:solidFill>
                  <a:srgbClr val="92D050"/>
                </a:solidFill>
              </a:rPr>
              <a:t>впертість</a:t>
            </a:r>
            <a:r>
              <a:rPr lang="ru-RU" b="1" dirty="0">
                <a:solidFill>
                  <a:srgbClr val="92D050"/>
                </a:solidFill>
              </a:rPr>
              <a:t>, </a:t>
            </a:r>
            <a:r>
              <a:rPr lang="ru-RU" b="1" dirty="0" err="1">
                <a:solidFill>
                  <a:srgbClr val="92D050"/>
                </a:solidFill>
              </a:rPr>
              <a:t>негативізм</a:t>
            </a:r>
            <a:r>
              <a:rPr lang="ru-RU" b="1" dirty="0">
                <a:solidFill>
                  <a:srgbClr val="92D050"/>
                </a:solidFill>
              </a:rPr>
              <a:t>, </a:t>
            </a:r>
            <a:r>
              <a:rPr lang="ru-RU" b="1" dirty="0" err="1">
                <a:solidFill>
                  <a:srgbClr val="92D050"/>
                </a:solidFill>
              </a:rPr>
              <a:t>замкненість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або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грубість</a:t>
            </a:r>
            <a:r>
              <a:rPr lang="ru-RU" b="1" dirty="0">
                <a:solidFill>
                  <a:srgbClr val="92D050"/>
                </a:solidFill>
              </a:rPr>
              <a:t> (особливо по </a:t>
            </a:r>
            <a:r>
              <a:rPr lang="ru-RU" b="1" dirty="0" err="1">
                <a:solidFill>
                  <a:srgbClr val="92D050"/>
                </a:solidFill>
              </a:rPr>
              <a:t>відношенню</a:t>
            </a:r>
            <a:r>
              <a:rPr lang="ru-RU" b="1" dirty="0">
                <a:solidFill>
                  <a:srgbClr val="92D050"/>
                </a:solidFill>
              </a:rPr>
              <a:t> до </a:t>
            </a:r>
            <a:r>
              <a:rPr lang="ru-RU" b="1" dirty="0" err="1">
                <a:solidFill>
                  <a:srgbClr val="92D050"/>
                </a:solidFill>
              </a:rPr>
              <a:t>дорослих</a:t>
            </a:r>
            <a:r>
              <a:rPr lang="ru-RU" b="1" dirty="0">
                <a:solidFill>
                  <a:srgbClr val="92D050"/>
                </a:solidFill>
              </a:rPr>
              <a:t>).</a:t>
            </a:r>
          </a:p>
          <a:p>
            <a:r>
              <a:rPr lang="ru-RU" dirty="0" err="1">
                <a:solidFill>
                  <a:srgbClr val="0070C0"/>
                </a:solidFill>
              </a:rPr>
              <a:t>емоційна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нестійкість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підвищена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вразливість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необ’єктивне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сприйняття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дійсності</a:t>
            </a:r>
            <a:r>
              <a:rPr lang="ru-RU" dirty="0" smtClean="0">
                <a:solidFill>
                  <a:srgbClr val="0070C0"/>
                </a:solidFill>
              </a:rPr>
              <a:t> (</a:t>
            </a:r>
            <a:r>
              <a:rPr lang="ru-RU" dirty="0" err="1" smtClean="0">
                <a:solidFill>
                  <a:srgbClr val="0070C0"/>
                </a:solidFill>
              </a:rPr>
              <a:t>максималізм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виникнення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відчуття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дорослості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розвивається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самосвідомість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ставлення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 себе як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дорослої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самостійної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особистості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самопізнання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самооцінки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мотиваційної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сфери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формується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особливе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ставлення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своїх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нових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можливостей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здібностей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пошук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ідеалів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базових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особистостей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поняття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таке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соціальний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феномен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лідерство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2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0" y="1041400"/>
            <a:ext cx="4014439" cy="4457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19" y="762000"/>
            <a:ext cx="3881886" cy="5270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5" y="762000"/>
            <a:ext cx="2828789" cy="2103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673">
            <a:off x="8803764" y="2975701"/>
            <a:ext cx="2817299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/>
              <a:t>Висока</a:t>
            </a:r>
            <a:r>
              <a:rPr lang="uk-UA" i="1" dirty="0" smtClean="0"/>
              <a:t> та </a:t>
            </a:r>
            <a:r>
              <a:rPr lang="uk-UA" i="1" u="sng" dirty="0" smtClean="0"/>
              <a:t>низька</a:t>
            </a:r>
            <a:r>
              <a:rPr lang="uk-UA" i="1" dirty="0" smtClean="0"/>
              <a:t> самооцінка….міф?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uk-UA" sz="3200" i="1" dirty="0" smtClean="0">
                <a:solidFill>
                  <a:srgbClr val="0070C0"/>
                </a:solidFill>
              </a:rPr>
              <a:t>ПАРАМЕТРИ САМООЦІНКИ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b="1" dirty="0" smtClean="0">
                <a:solidFill>
                  <a:srgbClr val="0070C0"/>
                </a:solidFill>
              </a:rPr>
              <a:t>Стійкість </a:t>
            </a:r>
            <a:r>
              <a:rPr lang="uk-UA" dirty="0" smtClean="0"/>
              <a:t>– коли стійка самооцінка то навіть похибки на роботі чи у навчанні не впливають на мою думку та відношення до самого Себе!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uk-UA" sz="3200" i="1" dirty="0" smtClean="0">
                <a:solidFill>
                  <a:srgbClr val="00B0F0"/>
                </a:solidFill>
              </a:rPr>
              <a:t>Нестійка самооцінка ( та ж сама похибка у чомусь)приводить мене до думки, що Я шмат лайна!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err="1">
                <a:solidFill>
                  <a:srgbClr val="00B050"/>
                </a:solidFill>
              </a:rPr>
              <a:t>Автономність</a:t>
            </a:r>
            <a:r>
              <a:rPr lang="ru-RU" sz="5400" b="1" dirty="0">
                <a:solidFill>
                  <a:srgbClr val="00B050"/>
                </a:solidFill>
              </a:rPr>
              <a:t> </a:t>
            </a:r>
            <a:r>
              <a:rPr lang="ru-RU" dirty="0"/>
              <a:t>– </a:t>
            </a:r>
            <a:r>
              <a:rPr lang="ru-RU" sz="3100" dirty="0" err="1"/>
              <a:t>це</a:t>
            </a:r>
            <a:r>
              <a:rPr lang="ru-RU" sz="3100" dirty="0"/>
              <a:t> коли </a:t>
            </a:r>
            <a:r>
              <a:rPr lang="ru-RU" sz="3100" dirty="0" err="1"/>
              <a:t>Віка</a:t>
            </a:r>
            <a:r>
              <a:rPr lang="ru-RU" sz="3100" dirty="0"/>
              <a:t> </a:t>
            </a:r>
            <a:r>
              <a:rPr lang="ru-RU" sz="3100" dirty="0" err="1"/>
              <a:t>каже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smtClean="0"/>
              <a:t>«Я </a:t>
            </a:r>
            <a:r>
              <a:rPr lang="ru-RU" sz="3100" dirty="0" err="1" smtClean="0"/>
              <a:t>страшко</a:t>
            </a:r>
            <a:r>
              <a:rPr lang="ru-RU" sz="3100" dirty="0" smtClean="0"/>
              <a:t>» </a:t>
            </a:r>
            <a:r>
              <a:rPr lang="ru-RU" sz="3100" dirty="0"/>
              <a:t>не </a:t>
            </a:r>
            <a:r>
              <a:rPr lang="ru-RU" sz="3100" dirty="0" err="1"/>
              <a:t>впливає</a:t>
            </a:r>
            <a:r>
              <a:rPr lang="ru-RU" sz="3100" dirty="0"/>
              <a:t> на мою думку про саму Себе!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i="1" dirty="0" smtClean="0">
                <a:solidFill>
                  <a:srgbClr val="00B050"/>
                </a:solidFill>
              </a:rPr>
              <a:t>Неавтономна самооцінка</a:t>
            </a:r>
            <a:r>
              <a:rPr lang="uk-UA" dirty="0" smtClean="0"/>
              <a:t>, коли Олі не подобається мій ніс </a:t>
            </a:r>
            <a:r>
              <a:rPr lang="uk-UA" dirty="0" smtClean="0"/>
              <a:t>то Я </a:t>
            </a:r>
            <a:r>
              <a:rPr lang="uk-UA" dirty="0" smtClean="0"/>
              <a:t>вважаю Себе </a:t>
            </a:r>
            <a:r>
              <a:rPr lang="uk-UA" dirty="0" smtClean="0"/>
              <a:t>«страшком». </a:t>
            </a:r>
            <a:r>
              <a:rPr lang="uk-UA" dirty="0" smtClean="0"/>
              <a:t>В психології це називають залежність від чужої думки, тобто Я очима інших!</a:t>
            </a:r>
          </a:p>
          <a:p>
            <a:endParaRPr lang="uk-UA" dirty="0"/>
          </a:p>
          <a:p>
            <a:r>
              <a:rPr lang="uk-UA" sz="3200" b="1" dirty="0" smtClean="0">
                <a:solidFill>
                  <a:srgbClr val="00B050"/>
                </a:solidFill>
              </a:rPr>
              <a:t>Реалістичність  - </a:t>
            </a:r>
            <a:r>
              <a:rPr lang="uk-UA" sz="2800" dirty="0" smtClean="0">
                <a:solidFill>
                  <a:schemeClr val="tx1"/>
                </a:solidFill>
              </a:rPr>
              <a:t>це коли Я розумію, що в Мене є як слабкі так і сильні сторони. Це приклад адекватної самооцінки.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3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728</Words>
  <Application>Microsoft Office PowerPoint</Application>
  <PresentationFormat>Широкоэкранный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Корисно знати… Як будувати здорові стосунки?</vt:lpstr>
      <vt:lpstr>Що таке підлітковий вік? 13 – 18 років…</vt:lpstr>
      <vt:lpstr>Фізіологія + психологія = підліток Що таке правило 3С?</vt:lpstr>
      <vt:lpstr>Презентация PowerPoint</vt:lpstr>
      <vt:lpstr>Концепція розвитку особистості. Живи за власною  «Я концепцією!»</vt:lpstr>
      <vt:lpstr>Статус «ПІДЛІТОК» та його соціально-психологічні особливості!</vt:lpstr>
      <vt:lpstr>Презентация PowerPoint</vt:lpstr>
      <vt:lpstr>Висока та низька самооцінка….міф?</vt:lpstr>
      <vt:lpstr>Автономність – це коли Віка каже, що «Я страшко» не впливає на мою думку про саму Себе! </vt:lpstr>
      <vt:lpstr>Тестова вправа « Який Я насправді ?»</vt:lpstr>
      <vt:lpstr>Психологія підлітка</vt:lpstr>
      <vt:lpstr>- Базова особистість чи друг?  - Відповідальність!(Як правильно сварити?) - Правила! - Слід, там де живу!  </vt:lpstr>
      <vt:lpstr>Вправа «Одягни шапку» Вправа «Мита тарілка»  </vt:lpstr>
      <vt:lpstr>Вчись бути номером 2….</vt:lpstr>
      <vt:lpstr>Заменеджуй Своє життя!</vt:lpstr>
      <vt:lpstr>ПРОШУ сказати три фрази: Дякую! Ми працювали разом! Ми молодці!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будувати здорові стосунки?</dc:title>
  <dc:creator>User</dc:creator>
  <cp:lastModifiedBy>User</cp:lastModifiedBy>
  <cp:revision>18</cp:revision>
  <dcterms:created xsi:type="dcterms:W3CDTF">2023-03-06T08:21:39Z</dcterms:created>
  <dcterms:modified xsi:type="dcterms:W3CDTF">2023-03-16T08:18:47Z</dcterms:modified>
</cp:coreProperties>
</file>