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59" autoAdjust="0"/>
    <p:restoredTop sz="86323" autoAdjust="0"/>
  </p:normalViewPr>
  <p:slideViewPr>
    <p:cSldViewPr>
      <p:cViewPr varScale="1">
        <p:scale>
          <a:sx n="94" d="100"/>
          <a:sy n="94" d="100"/>
        </p:scale>
        <p:origin x="78" y="3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24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51" r="3851"/>
          <a:stretch>
            <a:fillRect/>
          </a:stretch>
        </p:blipFill>
        <p:spPr/>
      </p:pic>
      <p:sp>
        <p:nvSpPr>
          <p:cNvPr id="3" name="Подзаголовок 2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200" dirty="0" smtClean="0"/>
              <a:t>Педагогічне спілкування, як форма психологічного впливу на особистість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ПЕДАГОГІЧНИЙ СЕМІНАР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2755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Тест Снайдера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ctr"/>
            <a:r>
              <a:rPr lang="uk-UA" sz="4000" dirty="0" smtClean="0"/>
              <a:t>Самоконтроль у спілкуванні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1704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5736" y="3284984"/>
            <a:ext cx="6512511" cy="2016224"/>
          </a:xfrm>
        </p:spPr>
        <p:txBody>
          <a:bodyPr/>
          <a:lstStyle/>
          <a:p>
            <a:r>
              <a:rPr lang="ru-RU" sz="2000" dirty="0" err="1"/>
              <a:t>Запитання</a:t>
            </a:r>
            <a:r>
              <a:rPr lang="ru-RU" sz="2000" dirty="0"/>
              <a:t> 2</a:t>
            </a:r>
            <a:br>
              <a:rPr lang="ru-RU" sz="2000" dirty="0"/>
            </a:br>
            <a:r>
              <a:rPr lang="ru-RU" sz="2000" dirty="0"/>
              <a:t>Я </a:t>
            </a:r>
            <a:r>
              <a:rPr lang="ru-RU" sz="2000" dirty="0" err="1" smtClean="0"/>
              <a:t>намагаюсь</a:t>
            </a:r>
            <a:r>
              <a:rPr lang="ru-RU" sz="2000" dirty="0" smtClean="0"/>
              <a:t> за будь </a:t>
            </a:r>
            <a:r>
              <a:rPr lang="ru-RU" sz="2000" dirty="0" err="1" smtClean="0"/>
              <a:t>якої</a:t>
            </a:r>
            <a:r>
              <a:rPr lang="ru-RU" sz="2000" dirty="0" smtClean="0"/>
              <a:t> </a:t>
            </a:r>
            <a:r>
              <a:rPr lang="ru-RU" sz="2000" dirty="0" err="1" smtClean="0"/>
              <a:t>умови</a:t>
            </a:r>
            <a:r>
              <a:rPr lang="ru-RU" sz="2000" dirty="0" smtClean="0"/>
              <a:t> </a:t>
            </a:r>
            <a:r>
              <a:rPr lang="ru-RU" sz="2000" dirty="0" err="1" smtClean="0"/>
              <a:t>привернути</a:t>
            </a:r>
            <a:r>
              <a:rPr lang="ru-RU" sz="2000" dirty="0" smtClean="0"/>
              <a:t> </a:t>
            </a:r>
            <a:r>
              <a:rPr lang="ru-RU" sz="2000" dirty="0" err="1"/>
              <a:t>увагу</a:t>
            </a:r>
            <a:r>
              <a:rPr lang="ru-RU" sz="2000" dirty="0"/>
              <a:t> </a:t>
            </a:r>
            <a:r>
              <a:rPr lang="ru-RU" sz="2000" dirty="0" err="1"/>
              <a:t>оточуючих</a:t>
            </a:r>
            <a:r>
              <a:rPr lang="ru-RU" sz="2000" dirty="0"/>
              <a:t>.</a:t>
            </a:r>
            <a:br>
              <a:rPr lang="ru-RU" sz="2000" dirty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err="1"/>
              <a:t>варіанти</a:t>
            </a:r>
            <a:r>
              <a:rPr lang="ru-RU" sz="2000" dirty="0"/>
              <a:t> </a:t>
            </a:r>
            <a:r>
              <a:rPr lang="ru-RU" sz="2000" dirty="0" err="1"/>
              <a:t>відповідей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> </a:t>
            </a:r>
            <a:br>
              <a:rPr lang="ru-RU" sz="2000" dirty="0"/>
            </a:br>
            <a:r>
              <a:rPr lang="ru-RU" sz="2000" dirty="0" smtClean="0"/>
              <a:t>так    </a:t>
            </a:r>
            <a:r>
              <a:rPr lang="ru-RU" sz="2000" dirty="0" err="1" smtClean="0"/>
              <a:t>ні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dirty="0"/>
              <a:t/>
            </a:r>
            <a:br>
              <a:rPr lang="ru-RU" dirty="0"/>
            </a:br>
            <a:r>
              <a:rPr lang="ru-RU" sz="1600" dirty="0"/>
              <a:t/>
            </a:r>
            <a:br>
              <a:rPr lang="ru-RU" sz="1600" dirty="0"/>
            </a:br>
            <a:endParaRPr lang="ru-RU" sz="1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Запитання</a:t>
            </a:r>
            <a:r>
              <a:rPr lang="ru-RU" dirty="0"/>
              <a:t> 1</a:t>
            </a:r>
          </a:p>
          <a:p>
            <a:r>
              <a:rPr lang="ru-RU" dirty="0" err="1"/>
              <a:t>Мені</a:t>
            </a:r>
            <a:r>
              <a:rPr lang="ru-RU" dirty="0"/>
              <a:t> </a:t>
            </a:r>
            <a:r>
              <a:rPr lang="ru-RU" dirty="0" err="1"/>
              <a:t>важко</a:t>
            </a:r>
            <a:r>
              <a:rPr lang="ru-RU" dirty="0"/>
              <a:t> </a:t>
            </a:r>
            <a:r>
              <a:rPr lang="ru-RU" dirty="0" err="1"/>
              <a:t>наслідувати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людей</a:t>
            </a:r>
          </a:p>
          <a:p>
            <a:endParaRPr lang="ru-RU" dirty="0"/>
          </a:p>
          <a:p>
            <a:r>
              <a:rPr lang="ru-RU" dirty="0" err="1"/>
              <a:t>варіанти</a:t>
            </a:r>
            <a:r>
              <a:rPr lang="ru-RU" dirty="0"/>
              <a:t> </a:t>
            </a:r>
            <a:r>
              <a:rPr lang="ru-RU" dirty="0" err="1" smtClean="0"/>
              <a:t>відповідей</a:t>
            </a:r>
            <a:endParaRPr lang="ru-RU" dirty="0"/>
          </a:p>
          <a:p>
            <a:r>
              <a:rPr lang="ru-RU" dirty="0" smtClean="0"/>
              <a:t>так</a:t>
            </a:r>
            <a:endParaRPr lang="ru-RU" dirty="0"/>
          </a:p>
          <a:p>
            <a:r>
              <a:rPr lang="ru-RU" dirty="0" err="1"/>
              <a:t>ні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4120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661340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/>
              <a:t>Запитання</a:t>
            </a:r>
            <a:r>
              <a:rPr lang="ru-RU" dirty="0"/>
              <a:t> 3</a:t>
            </a:r>
          </a:p>
          <a:p>
            <a:r>
              <a:rPr lang="ru-RU" dirty="0"/>
              <a:t>З мене </a:t>
            </a:r>
            <a:r>
              <a:rPr lang="ru-RU" dirty="0" err="1"/>
              <a:t>міг</a:t>
            </a:r>
            <a:r>
              <a:rPr lang="ru-RU" dirty="0"/>
              <a:t> </a:t>
            </a:r>
            <a:r>
              <a:rPr lang="ru-RU" dirty="0" err="1"/>
              <a:t>би</a:t>
            </a:r>
            <a:r>
              <a:rPr lang="ru-RU" dirty="0"/>
              <a:t> </a:t>
            </a:r>
            <a:r>
              <a:rPr lang="ru-RU" dirty="0" err="1"/>
              <a:t>вийти</a:t>
            </a:r>
            <a:r>
              <a:rPr lang="ru-RU" dirty="0"/>
              <a:t> </a:t>
            </a:r>
            <a:r>
              <a:rPr lang="ru-RU" dirty="0" err="1"/>
              <a:t>непоганий</a:t>
            </a:r>
            <a:r>
              <a:rPr lang="ru-RU" dirty="0"/>
              <a:t> </a:t>
            </a:r>
            <a:r>
              <a:rPr lang="ru-RU" dirty="0" err="1"/>
              <a:t>актор</a:t>
            </a:r>
            <a:endParaRPr lang="ru-RU" dirty="0"/>
          </a:p>
          <a:p>
            <a:endParaRPr lang="ru-RU" dirty="0"/>
          </a:p>
          <a:p>
            <a:r>
              <a:rPr lang="ru-RU" dirty="0" err="1"/>
              <a:t>варіанти</a:t>
            </a:r>
            <a:r>
              <a:rPr lang="ru-RU" dirty="0"/>
              <a:t> </a:t>
            </a:r>
            <a:r>
              <a:rPr lang="ru-RU" dirty="0" err="1"/>
              <a:t>відповідей</a:t>
            </a:r>
            <a:endParaRPr lang="ru-RU" dirty="0"/>
          </a:p>
          <a:p>
            <a:r>
              <a:rPr lang="ru-RU" dirty="0"/>
              <a:t> </a:t>
            </a:r>
          </a:p>
          <a:p>
            <a:r>
              <a:rPr lang="ru-RU" dirty="0"/>
              <a:t>так</a:t>
            </a:r>
          </a:p>
          <a:p>
            <a:endParaRPr lang="ru-RU" dirty="0"/>
          </a:p>
          <a:p>
            <a:r>
              <a:rPr lang="ru-RU" dirty="0"/>
              <a:t>  </a:t>
            </a:r>
          </a:p>
          <a:p>
            <a:r>
              <a:rPr lang="ru-RU" dirty="0" err="1"/>
              <a:t>ні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995936" y="3068960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/>
              <a:t>Запитання</a:t>
            </a:r>
            <a:r>
              <a:rPr lang="ru-RU" dirty="0"/>
              <a:t> 4</a:t>
            </a:r>
          </a:p>
          <a:p>
            <a:r>
              <a:rPr lang="ru-RU" dirty="0" err="1"/>
              <a:t>Іншим</a:t>
            </a:r>
            <a:r>
              <a:rPr lang="ru-RU" dirty="0"/>
              <a:t> людям </a:t>
            </a:r>
            <a:r>
              <a:rPr lang="ru-RU" dirty="0" err="1"/>
              <a:t>іноді</a:t>
            </a:r>
            <a:r>
              <a:rPr lang="ru-RU" dirty="0"/>
              <a:t> </a:t>
            </a:r>
            <a:r>
              <a:rPr lang="ru-RU" dirty="0" err="1"/>
              <a:t>здається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мої</a:t>
            </a:r>
            <a:r>
              <a:rPr lang="ru-RU" dirty="0"/>
              <a:t> </a:t>
            </a:r>
            <a:r>
              <a:rPr lang="ru-RU" dirty="0" err="1"/>
              <a:t>переживання</a:t>
            </a:r>
            <a:r>
              <a:rPr lang="ru-RU" dirty="0"/>
              <a:t> </a:t>
            </a:r>
            <a:r>
              <a:rPr lang="ru-RU" dirty="0" err="1"/>
              <a:t>глибші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є </a:t>
            </a:r>
            <a:r>
              <a:rPr lang="ru-RU" dirty="0" err="1"/>
              <a:t>насправді</a:t>
            </a:r>
            <a:endParaRPr lang="ru-RU" dirty="0"/>
          </a:p>
          <a:p>
            <a:endParaRPr lang="ru-RU" dirty="0"/>
          </a:p>
          <a:p>
            <a:r>
              <a:rPr lang="ru-RU" dirty="0" err="1"/>
              <a:t>варіанти</a:t>
            </a:r>
            <a:r>
              <a:rPr lang="ru-RU" dirty="0"/>
              <a:t> </a:t>
            </a:r>
            <a:r>
              <a:rPr lang="ru-RU" dirty="0" err="1"/>
              <a:t>відповідей</a:t>
            </a:r>
            <a:endParaRPr lang="ru-RU" dirty="0"/>
          </a:p>
          <a:p>
            <a:r>
              <a:rPr lang="ru-RU" dirty="0"/>
              <a:t> </a:t>
            </a:r>
          </a:p>
          <a:p>
            <a:r>
              <a:rPr lang="ru-RU" dirty="0"/>
              <a:t>так</a:t>
            </a:r>
          </a:p>
          <a:p>
            <a:endParaRPr lang="ru-RU" dirty="0"/>
          </a:p>
          <a:p>
            <a:r>
              <a:rPr lang="ru-RU" dirty="0"/>
              <a:t>  </a:t>
            </a:r>
          </a:p>
          <a:p>
            <a:r>
              <a:rPr lang="ru-RU" dirty="0" err="1"/>
              <a:t>ні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8773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/>
              <a:t>Запитання</a:t>
            </a:r>
            <a:r>
              <a:rPr lang="ru-RU" dirty="0"/>
              <a:t> 5</a:t>
            </a:r>
          </a:p>
          <a:p>
            <a:r>
              <a:rPr lang="ru-RU" dirty="0"/>
              <a:t>У </a:t>
            </a:r>
            <a:r>
              <a:rPr lang="ru-RU" dirty="0" err="1"/>
              <a:t>компанії</a:t>
            </a:r>
            <a:r>
              <a:rPr lang="ru-RU" dirty="0"/>
              <a:t> я </a:t>
            </a:r>
            <a:r>
              <a:rPr lang="ru-RU" dirty="0" err="1"/>
              <a:t>рідко</a:t>
            </a:r>
            <a:r>
              <a:rPr lang="ru-RU" dirty="0"/>
              <a:t> </a:t>
            </a:r>
            <a:r>
              <a:rPr lang="ru-RU" dirty="0" err="1"/>
              <a:t>буваю</a:t>
            </a:r>
            <a:r>
              <a:rPr lang="ru-RU" dirty="0"/>
              <a:t> </a:t>
            </a:r>
            <a:r>
              <a:rPr lang="ru-RU" dirty="0" err="1"/>
              <a:t>центрі</a:t>
            </a:r>
            <a:r>
              <a:rPr lang="ru-RU" dirty="0"/>
              <a:t> </a:t>
            </a:r>
            <a:r>
              <a:rPr lang="ru-RU" dirty="0" err="1"/>
              <a:t>уваги</a:t>
            </a:r>
            <a:endParaRPr lang="ru-RU" dirty="0"/>
          </a:p>
          <a:p>
            <a:endParaRPr lang="ru-RU" dirty="0"/>
          </a:p>
          <a:p>
            <a:r>
              <a:rPr lang="ru-RU" dirty="0" err="1"/>
              <a:t>варіанти</a:t>
            </a:r>
            <a:r>
              <a:rPr lang="ru-RU" dirty="0"/>
              <a:t> </a:t>
            </a:r>
            <a:r>
              <a:rPr lang="ru-RU" dirty="0" err="1"/>
              <a:t>відповідей</a:t>
            </a:r>
            <a:endParaRPr lang="ru-RU" dirty="0"/>
          </a:p>
          <a:p>
            <a:r>
              <a:rPr lang="ru-RU" dirty="0"/>
              <a:t> </a:t>
            </a:r>
          </a:p>
          <a:p>
            <a:r>
              <a:rPr lang="ru-RU" dirty="0"/>
              <a:t>так</a:t>
            </a:r>
          </a:p>
          <a:p>
            <a:endParaRPr lang="ru-RU" dirty="0"/>
          </a:p>
          <a:p>
            <a:r>
              <a:rPr lang="ru-RU" dirty="0"/>
              <a:t>  </a:t>
            </a:r>
          </a:p>
          <a:p>
            <a:r>
              <a:rPr lang="ru-RU" dirty="0" err="1"/>
              <a:t>ні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95936" y="980728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/>
              <a:t>Запитання</a:t>
            </a:r>
            <a:r>
              <a:rPr lang="ru-RU" dirty="0"/>
              <a:t> 6</a:t>
            </a:r>
          </a:p>
          <a:p>
            <a:r>
              <a:rPr lang="ru-RU" dirty="0"/>
              <a:t>У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ситуаціях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спілкування</a:t>
            </a:r>
            <a:r>
              <a:rPr lang="ru-RU" dirty="0"/>
              <a:t> з </a:t>
            </a:r>
            <a:r>
              <a:rPr lang="ru-RU" dirty="0" err="1"/>
              <a:t>різними</a:t>
            </a:r>
            <a:r>
              <a:rPr lang="ru-RU" dirty="0"/>
              <a:t> людьми я </a:t>
            </a:r>
            <a:r>
              <a:rPr lang="ru-RU" dirty="0" err="1"/>
              <a:t>поводжуся</a:t>
            </a:r>
            <a:r>
              <a:rPr lang="ru-RU" dirty="0"/>
              <a:t> </a:t>
            </a:r>
            <a:r>
              <a:rPr lang="ru-RU" dirty="0" err="1"/>
              <a:t>по-різному</a:t>
            </a:r>
            <a:endParaRPr lang="ru-RU" dirty="0"/>
          </a:p>
          <a:p>
            <a:endParaRPr lang="ru-RU" dirty="0"/>
          </a:p>
          <a:p>
            <a:r>
              <a:rPr lang="ru-RU" dirty="0" err="1"/>
              <a:t>варіанти</a:t>
            </a:r>
            <a:r>
              <a:rPr lang="ru-RU" dirty="0"/>
              <a:t> </a:t>
            </a:r>
            <a:r>
              <a:rPr lang="ru-RU" dirty="0" err="1"/>
              <a:t>відповідей</a:t>
            </a:r>
            <a:endParaRPr lang="ru-RU" dirty="0"/>
          </a:p>
          <a:p>
            <a:r>
              <a:rPr lang="ru-RU" dirty="0"/>
              <a:t> </a:t>
            </a:r>
          </a:p>
          <a:p>
            <a:r>
              <a:rPr lang="ru-RU" dirty="0"/>
              <a:t>так</a:t>
            </a:r>
          </a:p>
          <a:p>
            <a:endParaRPr lang="ru-RU" dirty="0"/>
          </a:p>
          <a:p>
            <a:r>
              <a:rPr lang="ru-RU" dirty="0"/>
              <a:t>  </a:t>
            </a:r>
          </a:p>
          <a:p>
            <a:r>
              <a:rPr lang="ru-RU" dirty="0" err="1"/>
              <a:t>ні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-6477" y="4035928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/>
              <a:t>Запитання</a:t>
            </a:r>
            <a:r>
              <a:rPr lang="ru-RU" dirty="0"/>
              <a:t> 7</a:t>
            </a:r>
          </a:p>
          <a:p>
            <a:r>
              <a:rPr lang="ru-RU" dirty="0"/>
              <a:t>Я </a:t>
            </a:r>
            <a:r>
              <a:rPr lang="ru-RU" dirty="0" err="1"/>
              <a:t>можу</a:t>
            </a:r>
            <a:r>
              <a:rPr lang="ru-RU" dirty="0"/>
              <a:t> </a:t>
            </a:r>
            <a:r>
              <a:rPr lang="ru-RU" dirty="0" err="1"/>
              <a:t>відстоювати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ту </a:t>
            </a:r>
            <a:r>
              <a:rPr lang="ru-RU" dirty="0" err="1"/>
              <a:t>ідею</a:t>
            </a:r>
            <a:r>
              <a:rPr lang="ru-RU" dirty="0"/>
              <a:t>, у </a:t>
            </a:r>
            <a:r>
              <a:rPr lang="ru-RU" dirty="0" err="1"/>
              <a:t>якій</a:t>
            </a:r>
            <a:r>
              <a:rPr lang="ru-RU" dirty="0"/>
              <a:t> точно </a:t>
            </a:r>
            <a:r>
              <a:rPr lang="ru-RU" dirty="0" err="1"/>
              <a:t>переконаний</a:t>
            </a:r>
            <a:endParaRPr lang="ru-RU" dirty="0"/>
          </a:p>
          <a:p>
            <a:endParaRPr lang="ru-RU" dirty="0"/>
          </a:p>
          <a:p>
            <a:r>
              <a:rPr lang="ru-RU" dirty="0" err="1"/>
              <a:t>варіанти</a:t>
            </a:r>
            <a:r>
              <a:rPr lang="ru-RU" dirty="0"/>
              <a:t> </a:t>
            </a:r>
            <a:r>
              <a:rPr lang="ru-RU" dirty="0" err="1"/>
              <a:t>відповідей</a:t>
            </a:r>
            <a:endParaRPr lang="ru-RU" dirty="0"/>
          </a:p>
          <a:p>
            <a:r>
              <a:rPr lang="ru-RU" dirty="0"/>
              <a:t> </a:t>
            </a:r>
          </a:p>
          <a:p>
            <a:r>
              <a:rPr lang="ru-RU" dirty="0"/>
              <a:t>так</a:t>
            </a:r>
          </a:p>
          <a:p>
            <a:endParaRPr lang="ru-RU" dirty="0"/>
          </a:p>
          <a:p>
            <a:r>
              <a:rPr lang="ru-RU" dirty="0"/>
              <a:t>  </a:t>
            </a:r>
          </a:p>
          <a:p>
            <a:r>
              <a:rPr lang="ru-RU" dirty="0" err="1"/>
              <a:t>ні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355976" y="3883300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 smtClean="0"/>
              <a:t>Запитання</a:t>
            </a:r>
            <a:r>
              <a:rPr lang="ru-RU" dirty="0" smtClean="0"/>
              <a:t> 8</a:t>
            </a:r>
            <a:endParaRPr lang="ru-RU" dirty="0"/>
          </a:p>
          <a:p>
            <a:r>
              <a:rPr lang="ru-RU" dirty="0"/>
              <a:t>Я </a:t>
            </a:r>
            <a:r>
              <a:rPr lang="ru-RU" dirty="0" err="1"/>
              <a:t>можу</a:t>
            </a:r>
            <a:r>
              <a:rPr lang="ru-RU" dirty="0"/>
              <a:t> бути </a:t>
            </a:r>
            <a:r>
              <a:rPr lang="ru-RU" dirty="0" err="1"/>
              <a:t>доброзичливим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людьми, </a:t>
            </a:r>
            <a:r>
              <a:rPr lang="ru-RU" dirty="0" err="1"/>
              <a:t>яких</a:t>
            </a:r>
            <a:r>
              <a:rPr lang="ru-RU" dirty="0"/>
              <a:t> не </a:t>
            </a:r>
            <a:r>
              <a:rPr lang="ru-RU" dirty="0" err="1"/>
              <a:t>можу</a:t>
            </a:r>
            <a:r>
              <a:rPr lang="ru-RU" dirty="0"/>
              <a:t> </a:t>
            </a:r>
            <a:r>
              <a:rPr lang="ru-RU" dirty="0" err="1"/>
              <a:t>терпіти</a:t>
            </a:r>
            <a:endParaRPr lang="ru-RU" dirty="0"/>
          </a:p>
          <a:p>
            <a:endParaRPr lang="ru-RU" dirty="0"/>
          </a:p>
          <a:p>
            <a:r>
              <a:rPr lang="ru-RU" dirty="0" err="1"/>
              <a:t>варіанти</a:t>
            </a:r>
            <a:r>
              <a:rPr lang="ru-RU" dirty="0"/>
              <a:t> </a:t>
            </a:r>
            <a:r>
              <a:rPr lang="ru-RU" dirty="0" err="1"/>
              <a:t>відповідей</a:t>
            </a:r>
            <a:endParaRPr lang="ru-RU" dirty="0"/>
          </a:p>
          <a:p>
            <a:r>
              <a:rPr lang="ru-RU" dirty="0"/>
              <a:t> </a:t>
            </a:r>
          </a:p>
          <a:p>
            <a:r>
              <a:rPr lang="ru-RU" dirty="0"/>
              <a:t>так</a:t>
            </a:r>
          </a:p>
          <a:p>
            <a:endParaRPr lang="ru-RU" dirty="0"/>
          </a:p>
          <a:p>
            <a:r>
              <a:rPr lang="ru-RU" dirty="0"/>
              <a:t>  </a:t>
            </a:r>
          </a:p>
          <a:p>
            <a:r>
              <a:rPr lang="ru-RU" dirty="0" err="1"/>
              <a:t>ні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8538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404664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/>
              <a:t>Запитання</a:t>
            </a:r>
            <a:r>
              <a:rPr lang="ru-RU" dirty="0"/>
              <a:t> </a:t>
            </a:r>
            <a:r>
              <a:rPr lang="ru-RU" dirty="0" smtClean="0"/>
              <a:t>9</a:t>
            </a:r>
            <a:endParaRPr lang="ru-RU" dirty="0"/>
          </a:p>
          <a:p>
            <a:r>
              <a:rPr lang="ru-RU" dirty="0"/>
              <a:t>Я не </a:t>
            </a:r>
            <a:r>
              <a:rPr lang="ru-RU" dirty="0" err="1"/>
              <a:t>завжди</a:t>
            </a:r>
            <a:r>
              <a:rPr lang="ru-RU" dirty="0"/>
              <a:t> </a:t>
            </a:r>
            <a:r>
              <a:rPr lang="ru-RU" dirty="0" err="1"/>
              <a:t>такий</a:t>
            </a:r>
            <a:r>
              <a:rPr lang="ru-RU" dirty="0"/>
              <a:t>, </a:t>
            </a:r>
            <a:r>
              <a:rPr lang="ru-RU" dirty="0" err="1"/>
              <a:t>яким</a:t>
            </a:r>
            <a:r>
              <a:rPr lang="ru-RU" dirty="0"/>
              <a:t> </a:t>
            </a:r>
            <a:r>
              <a:rPr lang="ru-RU" dirty="0" err="1"/>
              <a:t>можу</a:t>
            </a:r>
            <a:r>
              <a:rPr lang="ru-RU" dirty="0"/>
              <a:t> </a:t>
            </a:r>
            <a:r>
              <a:rPr lang="ru-RU" dirty="0" err="1"/>
              <a:t>видатися</a:t>
            </a:r>
            <a:endParaRPr lang="ru-RU" dirty="0"/>
          </a:p>
          <a:p>
            <a:endParaRPr lang="ru-RU" dirty="0"/>
          </a:p>
          <a:p>
            <a:r>
              <a:rPr lang="ru-RU" dirty="0" err="1"/>
              <a:t>варіанти</a:t>
            </a:r>
            <a:r>
              <a:rPr lang="ru-RU" dirty="0"/>
              <a:t> </a:t>
            </a:r>
            <a:r>
              <a:rPr lang="ru-RU" dirty="0" err="1"/>
              <a:t>відповідей</a:t>
            </a:r>
            <a:endParaRPr lang="ru-RU" dirty="0"/>
          </a:p>
          <a:p>
            <a:r>
              <a:rPr lang="ru-RU" dirty="0"/>
              <a:t> </a:t>
            </a:r>
          </a:p>
          <a:p>
            <a:r>
              <a:rPr lang="ru-RU" dirty="0"/>
              <a:t>так</a:t>
            </a:r>
          </a:p>
          <a:p>
            <a:endParaRPr lang="ru-RU" dirty="0"/>
          </a:p>
          <a:p>
            <a:r>
              <a:rPr lang="ru-RU" dirty="0"/>
              <a:t>  </a:t>
            </a:r>
          </a:p>
          <a:p>
            <a:r>
              <a:rPr lang="ru-RU" dirty="0" err="1"/>
              <a:t>ні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203848" y="2852936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/>
              <a:t>Запитання</a:t>
            </a:r>
            <a:r>
              <a:rPr lang="ru-RU" dirty="0"/>
              <a:t> 10</a:t>
            </a:r>
          </a:p>
          <a:p>
            <a:r>
              <a:rPr lang="ru-RU" dirty="0" smtClean="0"/>
              <a:t>Мене </a:t>
            </a:r>
            <a:r>
              <a:rPr lang="ru-RU" dirty="0" err="1" smtClean="0"/>
              <a:t>дратують</a:t>
            </a:r>
            <a:r>
              <a:rPr lang="ru-RU" dirty="0" smtClean="0"/>
              <a:t> </a:t>
            </a:r>
            <a:r>
              <a:rPr lang="ru-RU" dirty="0" err="1" smtClean="0"/>
              <a:t>ваші</a:t>
            </a:r>
            <a:r>
              <a:rPr lang="ru-RU" dirty="0" smtClean="0"/>
              <a:t> </a:t>
            </a:r>
            <a:r>
              <a:rPr lang="ru-RU" dirty="0" err="1" smtClean="0"/>
              <a:t>запитання</a:t>
            </a:r>
            <a:endParaRPr lang="ru-RU" dirty="0"/>
          </a:p>
          <a:p>
            <a:endParaRPr lang="ru-RU" dirty="0"/>
          </a:p>
          <a:p>
            <a:r>
              <a:rPr lang="ru-RU" dirty="0" err="1"/>
              <a:t>варіанти</a:t>
            </a:r>
            <a:r>
              <a:rPr lang="ru-RU" dirty="0"/>
              <a:t> </a:t>
            </a:r>
            <a:r>
              <a:rPr lang="ru-RU" dirty="0" err="1"/>
              <a:t>відповідей</a:t>
            </a:r>
            <a:endParaRPr lang="ru-RU" dirty="0"/>
          </a:p>
          <a:p>
            <a:r>
              <a:rPr lang="ru-RU" dirty="0"/>
              <a:t> </a:t>
            </a:r>
          </a:p>
          <a:p>
            <a:r>
              <a:rPr lang="ru-RU" dirty="0"/>
              <a:t>так</a:t>
            </a:r>
          </a:p>
          <a:p>
            <a:endParaRPr lang="ru-RU" dirty="0"/>
          </a:p>
          <a:p>
            <a:r>
              <a:rPr lang="ru-RU" dirty="0"/>
              <a:t>  </a:t>
            </a:r>
          </a:p>
          <a:p>
            <a:r>
              <a:rPr lang="ru-RU" dirty="0" err="1"/>
              <a:t>ні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4215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908720"/>
            <a:ext cx="7488832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r>
              <a:rPr lang="ru-RU" sz="2000" dirty="0" err="1"/>
              <a:t>Проаналізуйте</a:t>
            </a:r>
            <a:r>
              <a:rPr lang="ru-RU" sz="2000" dirty="0"/>
              <a:t> </a:t>
            </a:r>
            <a:r>
              <a:rPr lang="ru-RU" sz="2000" dirty="0" err="1" smtClean="0"/>
              <a:t>результати</a:t>
            </a:r>
            <a:r>
              <a:rPr lang="ru-RU" sz="2000" dirty="0" smtClean="0"/>
              <a:t>:</a:t>
            </a:r>
          </a:p>
          <a:p>
            <a:r>
              <a:rPr lang="ru-RU" sz="2000" dirty="0" smtClean="0"/>
              <a:t> </a:t>
            </a:r>
            <a:r>
              <a:rPr lang="ru-RU" sz="2000" dirty="0" err="1" smtClean="0"/>
              <a:t>рахуються</a:t>
            </a:r>
            <a:r>
              <a:rPr lang="ru-RU" sz="2000" dirty="0" smtClean="0"/>
              <a:t> </a:t>
            </a:r>
            <a:r>
              <a:rPr lang="ru-RU" sz="2000" dirty="0" err="1" smtClean="0"/>
              <a:t>відповіді</a:t>
            </a:r>
            <a:r>
              <a:rPr lang="ru-RU" sz="2000" dirty="0" smtClean="0"/>
              <a:t> </a:t>
            </a:r>
            <a:r>
              <a:rPr lang="ru-RU" sz="2000" dirty="0" smtClean="0">
                <a:solidFill>
                  <a:srgbClr val="FF0000"/>
                </a:solidFill>
              </a:rPr>
              <a:t>так (1 бал)</a:t>
            </a:r>
            <a:endParaRPr lang="ru-RU" sz="2000" dirty="0">
              <a:solidFill>
                <a:srgbClr val="FF0000"/>
              </a:solidFill>
            </a:endParaRPr>
          </a:p>
          <a:p>
            <a:endParaRPr lang="ru-RU" sz="2000" dirty="0"/>
          </a:p>
          <a:p>
            <a:r>
              <a:rPr lang="ru-RU" sz="2000" dirty="0">
                <a:solidFill>
                  <a:srgbClr val="FF0000"/>
                </a:solidFill>
              </a:rPr>
              <a:t>0-3 </a:t>
            </a:r>
            <a:r>
              <a:rPr lang="ru-RU" sz="2000" dirty="0" err="1">
                <a:solidFill>
                  <a:srgbClr val="FF0000"/>
                </a:solidFill>
              </a:rPr>
              <a:t>бали</a:t>
            </a:r>
            <a:r>
              <a:rPr lang="ru-RU" sz="2000" dirty="0">
                <a:solidFill>
                  <a:srgbClr val="FF0000"/>
                </a:solidFill>
              </a:rPr>
              <a:t> </a:t>
            </a:r>
            <a:r>
              <a:rPr lang="ru-RU" sz="2000" dirty="0"/>
              <a:t>- </a:t>
            </a:r>
            <a:r>
              <a:rPr lang="ru-RU" sz="2000" dirty="0" err="1"/>
              <a:t>низький</a:t>
            </a:r>
            <a:r>
              <a:rPr lang="ru-RU" sz="2000" dirty="0"/>
              <a:t> </a:t>
            </a:r>
            <a:r>
              <a:rPr lang="ru-RU" sz="2000" dirty="0" err="1"/>
              <a:t>комунікативний</a:t>
            </a:r>
            <a:r>
              <a:rPr lang="ru-RU" sz="2000" dirty="0"/>
              <a:t> контроль – </a:t>
            </a:r>
            <a:r>
              <a:rPr lang="ru-RU" sz="2000" dirty="0" err="1"/>
              <a:t>висока</a:t>
            </a:r>
            <a:r>
              <a:rPr lang="ru-RU" sz="2000" dirty="0"/>
              <a:t> </a:t>
            </a:r>
            <a:r>
              <a:rPr lang="ru-RU" sz="2000" dirty="0" err="1"/>
              <a:t>імпульсивність</a:t>
            </a:r>
            <a:r>
              <a:rPr lang="ru-RU" sz="2000" dirty="0"/>
              <a:t> у </a:t>
            </a:r>
            <a:r>
              <a:rPr lang="ru-RU" sz="2000" dirty="0" err="1"/>
              <a:t>спілкуванні</a:t>
            </a:r>
            <a:r>
              <a:rPr lang="ru-RU" sz="2000" dirty="0"/>
              <a:t>, </a:t>
            </a:r>
            <a:r>
              <a:rPr lang="ru-RU" sz="2000" dirty="0" err="1"/>
              <a:t>відкритість</a:t>
            </a:r>
            <a:r>
              <a:rPr lang="ru-RU" sz="2000" dirty="0"/>
              <a:t>, </a:t>
            </a:r>
            <a:r>
              <a:rPr lang="ru-RU" sz="2000" dirty="0" err="1"/>
              <a:t>розкутість</a:t>
            </a:r>
            <a:r>
              <a:rPr lang="ru-RU" sz="2000" dirty="0"/>
              <a:t>, </a:t>
            </a:r>
            <a:r>
              <a:rPr lang="ru-RU" sz="2000" dirty="0" err="1"/>
              <a:t>поведінка</a:t>
            </a:r>
            <a:r>
              <a:rPr lang="ru-RU" sz="2000" dirty="0"/>
              <a:t> мало </a:t>
            </a:r>
            <a:r>
              <a:rPr lang="ru-RU" sz="2000" dirty="0" err="1"/>
              <a:t>піддається</a:t>
            </a:r>
            <a:r>
              <a:rPr lang="ru-RU" sz="2000" dirty="0"/>
              <a:t> </a:t>
            </a:r>
            <a:r>
              <a:rPr lang="ru-RU" sz="2000" dirty="0" err="1"/>
              <a:t>змінам</a:t>
            </a:r>
            <a:r>
              <a:rPr lang="ru-RU" sz="2000" dirty="0"/>
              <a:t> </a:t>
            </a:r>
            <a:r>
              <a:rPr lang="ru-RU" sz="2000" dirty="0" err="1"/>
              <a:t>відповідно</a:t>
            </a:r>
            <a:r>
              <a:rPr lang="ru-RU" sz="2000" dirty="0"/>
              <a:t> до </a:t>
            </a:r>
            <a:r>
              <a:rPr lang="ru-RU" sz="2000" dirty="0" err="1"/>
              <a:t>ситуації</a:t>
            </a:r>
            <a:r>
              <a:rPr lang="ru-RU" sz="2000" dirty="0"/>
              <a:t> </a:t>
            </a:r>
            <a:r>
              <a:rPr lang="ru-RU" sz="2000" dirty="0" err="1"/>
              <a:t>спілкування</a:t>
            </a:r>
            <a:r>
              <a:rPr lang="ru-RU" sz="2000" dirty="0"/>
              <a:t> і не </a:t>
            </a:r>
            <a:r>
              <a:rPr lang="ru-RU" sz="2000" dirty="0" err="1"/>
              <a:t>завжди</a:t>
            </a:r>
            <a:r>
              <a:rPr lang="ru-RU" sz="2000" dirty="0"/>
              <a:t> </a:t>
            </a:r>
            <a:r>
              <a:rPr lang="ru-RU" sz="2000" dirty="0" err="1"/>
              <a:t>співвідноситься</a:t>
            </a:r>
            <a:r>
              <a:rPr lang="ru-RU" sz="2000" dirty="0"/>
              <a:t> з </a:t>
            </a:r>
            <a:r>
              <a:rPr lang="ru-RU" sz="2000" dirty="0" err="1"/>
              <a:t>поведінкою</a:t>
            </a:r>
            <a:r>
              <a:rPr lang="ru-RU" sz="2000" dirty="0"/>
              <a:t> </a:t>
            </a:r>
            <a:r>
              <a:rPr lang="ru-RU" sz="2000" dirty="0" err="1"/>
              <a:t>інших</a:t>
            </a:r>
            <a:r>
              <a:rPr lang="ru-RU" sz="2000" dirty="0"/>
              <a:t> людей.</a:t>
            </a:r>
          </a:p>
          <a:p>
            <a:endParaRPr lang="ru-RU" sz="2000" dirty="0"/>
          </a:p>
          <a:p>
            <a:r>
              <a:rPr lang="ru-RU" sz="2000" dirty="0">
                <a:solidFill>
                  <a:srgbClr val="FF0000"/>
                </a:solidFill>
              </a:rPr>
              <a:t>4-6 </a:t>
            </a:r>
            <a:r>
              <a:rPr lang="ru-RU" sz="2000" dirty="0" err="1">
                <a:solidFill>
                  <a:srgbClr val="FF0000"/>
                </a:solidFill>
              </a:rPr>
              <a:t>балів</a:t>
            </a:r>
            <a:r>
              <a:rPr lang="ru-RU" sz="2000" dirty="0">
                <a:solidFill>
                  <a:srgbClr val="FF0000"/>
                </a:solidFill>
              </a:rPr>
              <a:t> </a:t>
            </a:r>
            <a:r>
              <a:rPr lang="ru-RU" sz="2000" dirty="0"/>
              <a:t>- </a:t>
            </a:r>
            <a:r>
              <a:rPr lang="ru-RU" sz="2000" dirty="0" err="1"/>
              <a:t>середній</a:t>
            </a:r>
            <a:r>
              <a:rPr lang="ru-RU" sz="2000" dirty="0"/>
              <a:t> </a:t>
            </a:r>
            <a:r>
              <a:rPr lang="ru-RU" sz="2000" dirty="0" err="1"/>
              <a:t>комунікативний</a:t>
            </a:r>
            <a:r>
              <a:rPr lang="ru-RU" sz="2000" dirty="0"/>
              <a:t> контроль – у </a:t>
            </a:r>
            <a:r>
              <a:rPr lang="ru-RU" sz="2000" dirty="0" err="1"/>
              <a:t>спілкуванні</a:t>
            </a:r>
            <a:r>
              <a:rPr lang="ru-RU" sz="2000" dirty="0"/>
              <a:t> </a:t>
            </a:r>
            <a:r>
              <a:rPr lang="ru-RU" sz="2000" dirty="0" err="1"/>
              <a:t>людина</a:t>
            </a:r>
            <a:r>
              <a:rPr lang="ru-RU" sz="2000" dirty="0"/>
              <a:t> </a:t>
            </a:r>
            <a:r>
              <a:rPr lang="ru-RU" sz="2000" dirty="0" err="1"/>
              <a:t>безпосередня</a:t>
            </a:r>
            <a:r>
              <a:rPr lang="ru-RU" sz="2000" dirty="0"/>
              <a:t>, </a:t>
            </a:r>
            <a:r>
              <a:rPr lang="ru-RU" sz="2000" dirty="0" err="1"/>
              <a:t>щиро</a:t>
            </a:r>
            <a:r>
              <a:rPr lang="ru-RU" sz="2000" dirty="0"/>
              <a:t> ставиться до </a:t>
            </a:r>
            <a:r>
              <a:rPr lang="ru-RU" sz="2000" dirty="0" err="1"/>
              <a:t>інших</a:t>
            </a:r>
            <a:r>
              <a:rPr lang="ru-RU" sz="2000" dirty="0"/>
              <a:t>. Але </a:t>
            </a:r>
            <a:r>
              <a:rPr lang="ru-RU" sz="2000" dirty="0" err="1"/>
              <a:t>стримана</a:t>
            </a:r>
            <a:r>
              <a:rPr lang="ru-RU" sz="2000" dirty="0"/>
              <a:t> в </a:t>
            </a:r>
            <a:r>
              <a:rPr lang="ru-RU" sz="2000" dirty="0" err="1"/>
              <a:t>емоційних</a:t>
            </a:r>
            <a:r>
              <a:rPr lang="ru-RU" sz="2000" dirty="0"/>
              <a:t> </a:t>
            </a:r>
            <a:r>
              <a:rPr lang="ru-RU" sz="2000" dirty="0" err="1"/>
              <a:t>проявах</a:t>
            </a:r>
            <a:r>
              <a:rPr lang="ru-RU" sz="2000" dirty="0"/>
              <a:t>, </a:t>
            </a:r>
            <a:r>
              <a:rPr lang="ru-RU" sz="2000" dirty="0" err="1"/>
              <a:t>співвідносить</a:t>
            </a:r>
            <a:r>
              <a:rPr lang="ru-RU" sz="2000" dirty="0"/>
              <a:t> </a:t>
            </a:r>
            <a:r>
              <a:rPr lang="ru-RU" sz="2000" dirty="0" err="1"/>
              <a:t>свої</a:t>
            </a:r>
            <a:r>
              <a:rPr lang="ru-RU" sz="2000" dirty="0"/>
              <a:t> </a:t>
            </a:r>
            <a:r>
              <a:rPr lang="ru-RU" sz="2000" dirty="0" err="1"/>
              <a:t>реакції</a:t>
            </a:r>
            <a:r>
              <a:rPr lang="ru-RU" sz="2000" dirty="0"/>
              <a:t> </a:t>
            </a:r>
            <a:r>
              <a:rPr lang="ru-RU" sz="2000" dirty="0" err="1"/>
              <a:t>із</a:t>
            </a:r>
            <a:r>
              <a:rPr lang="ru-RU" sz="2000" dirty="0"/>
              <a:t> </a:t>
            </a:r>
            <a:r>
              <a:rPr lang="ru-RU" sz="2000" dirty="0" err="1"/>
              <a:t>поведінкою</a:t>
            </a:r>
            <a:r>
              <a:rPr lang="ru-RU" sz="2000" dirty="0"/>
              <a:t> </a:t>
            </a:r>
            <a:r>
              <a:rPr lang="ru-RU" sz="2000" dirty="0" err="1"/>
              <a:t>оточуючих</a:t>
            </a:r>
            <a:r>
              <a:rPr lang="ru-RU" sz="2000" dirty="0"/>
              <a:t>. </a:t>
            </a:r>
          </a:p>
          <a:p>
            <a:endParaRPr lang="ru-RU" sz="2000" dirty="0"/>
          </a:p>
          <a:p>
            <a:r>
              <a:rPr lang="ru-RU" sz="2000" dirty="0">
                <a:solidFill>
                  <a:srgbClr val="FF0000"/>
                </a:solidFill>
              </a:rPr>
              <a:t>7-10 </a:t>
            </a:r>
            <a:r>
              <a:rPr lang="ru-RU" sz="2000" dirty="0" err="1">
                <a:solidFill>
                  <a:srgbClr val="FF0000"/>
                </a:solidFill>
              </a:rPr>
              <a:t>балів</a:t>
            </a:r>
            <a:r>
              <a:rPr lang="ru-RU" sz="2000" dirty="0">
                <a:solidFill>
                  <a:srgbClr val="FF0000"/>
                </a:solidFill>
              </a:rPr>
              <a:t> </a:t>
            </a:r>
            <a:r>
              <a:rPr lang="ru-RU" sz="2000" dirty="0"/>
              <a:t>- </a:t>
            </a:r>
            <a:r>
              <a:rPr lang="ru-RU" sz="2000" dirty="0" err="1"/>
              <a:t>високий</a:t>
            </a:r>
            <a:r>
              <a:rPr lang="ru-RU" sz="2000" dirty="0"/>
              <a:t> </a:t>
            </a:r>
            <a:r>
              <a:rPr lang="ru-RU" sz="2000" dirty="0" err="1"/>
              <a:t>комунікативний</a:t>
            </a:r>
            <a:r>
              <a:rPr lang="ru-RU" sz="2000" dirty="0"/>
              <a:t> контроль – </a:t>
            </a:r>
            <a:r>
              <a:rPr lang="ru-RU" sz="2000" dirty="0" err="1"/>
              <a:t>постійно</a:t>
            </a:r>
            <a:r>
              <a:rPr lang="ru-RU" sz="2000" dirty="0"/>
              <a:t> </a:t>
            </a:r>
            <a:r>
              <a:rPr lang="ru-RU" sz="2000" dirty="0" err="1"/>
              <a:t>стежить</a:t>
            </a:r>
            <a:r>
              <a:rPr lang="ru-RU" sz="2000" dirty="0"/>
              <a:t> за собою, </a:t>
            </a:r>
            <a:r>
              <a:rPr lang="ru-RU" sz="2000" dirty="0" err="1"/>
              <a:t>керує</a:t>
            </a:r>
            <a:r>
              <a:rPr lang="ru-RU" sz="2000" dirty="0"/>
              <a:t> </a:t>
            </a:r>
            <a:r>
              <a:rPr lang="ru-RU" sz="2000" dirty="0" err="1"/>
              <a:t>вираженням</a:t>
            </a:r>
            <a:r>
              <a:rPr lang="ru-RU" sz="2000" dirty="0"/>
              <a:t> </a:t>
            </a:r>
            <a:r>
              <a:rPr lang="ru-RU" sz="2000" dirty="0" err="1"/>
              <a:t>своїх</a:t>
            </a:r>
            <a:r>
              <a:rPr lang="ru-RU" sz="2000" dirty="0"/>
              <a:t> </a:t>
            </a:r>
            <a:r>
              <a:rPr lang="ru-RU" sz="2000" dirty="0" err="1"/>
              <a:t>емоцій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01292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1196752"/>
            <a:ext cx="848470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/>
          </a:p>
          <a:p>
            <a:r>
              <a:rPr lang="ru-RU" sz="2400" dirty="0" err="1"/>
              <a:t>Продуктивність</a:t>
            </a:r>
            <a:r>
              <a:rPr lang="ru-RU" sz="2400" dirty="0"/>
              <a:t>: </a:t>
            </a:r>
            <a:r>
              <a:rPr lang="ru-RU" sz="2400" dirty="0" err="1"/>
              <a:t>Чіткі</a:t>
            </a:r>
            <a:r>
              <a:rPr lang="ru-RU" sz="2400" dirty="0"/>
              <a:t> </a:t>
            </a:r>
            <a:r>
              <a:rPr lang="ru-RU" sz="2400" dirty="0" err="1"/>
              <a:t>інструкції</a:t>
            </a:r>
            <a:r>
              <a:rPr lang="ru-RU" sz="2400" dirty="0"/>
              <a:t> та </a:t>
            </a:r>
            <a:r>
              <a:rPr lang="ru-RU" sz="2400" dirty="0" err="1"/>
              <a:t>зворотний</a:t>
            </a:r>
            <a:r>
              <a:rPr lang="ru-RU" sz="2400" dirty="0"/>
              <a:t> </a:t>
            </a:r>
            <a:r>
              <a:rPr lang="ru-RU" sz="2400" dirty="0" err="1"/>
              <a:t>зв'язок</a:t>
            </a:r>
            <a:r>
              <a:rPr lang="ru-RU" sz="2400" dirty="0"/>
              <a:t> </a:t>
            </a:r>
            <a:r>
              <a:rPr lang="ru-RU" sz="2400" dirty="0" err="1"/>
              <a:t>підвищують</a:t>
            </a:r>
            <a:r>
              <a:rPr lang="ru-RU" sz="2400" dirty="0"/>
              <a:t> </a:t>
            </a:r>
            <a:r>
              <a:rPr lang="ru-RU" sz="2400" dirty="0" err="1"/>
              <a:t>ефективність</a:t>
            </a:r>
            <a:r>
              <a:rPr lang="ru-RU" sz="2400" dirty="0"/>
              <a:t>.</a:t>
            </a:r>
          </a:p>
          <a:p>
            <a:r>
              <a:rPr lang="ru-RU" sz="2400" dirty="0" err="1"/>
              <a:t>Командна</a:t>
            </a:r>
            <a:r>
              <a:rPr lang="ru-RU" sz="2400" dirty="0"/>
              <a:t> робота: </a:t>
            </a:r>
            <a:r>
              <a:rPr lang="ru-RU" sz="2400" dirty="0" err="1"/>
              <a:t>Забезпечує</a:t>
            </a:r>
            <a:r>
              <a:rPr lang="ru-RU" sz="2400" dirty="0"/>
              <a:t> </a:t>
            </a:r>
            <a:r>
              <a:rPr lang="ru-RU" sz="2400" dirty="0" err="1"/>
              <a:t>злагоджену</a:t>
            </a:r>
            <a:r>
              <a:rPr lang="ru-RU" sz="2400" dirty="0"/>
              <a:t> роботу, </a:t>
            </a:r>
            <a:r>
              <a:rPr lang="ru-RU" sz="2400" dirty="0" err="1"/>
              <a:t>правильний</a:t>
            </a:r>
            <a:r>
              <a:rPr lang="ru-RU" sz="2400" dirty="0"/>
              <a:t> </a:t>
            </a:r>
            <a:r>
              <a:rPr lang="ru-RU" sz="2400" dirty="0" err="1"/>
              <a:t>розподіл</a:t>
            </a:r>
            <a:r>
              <a:rPr lang="ru-RU" sz="2400" dirty="0"/>
              <a:t> </a:t>
            </a:r>
            <a:r>
              <a:rPr lang="ru-RU" sz="2400" dirty="0" err="1"/>
              <a:t>завдань</a:t>
            </a:r>
            <a:r>
              <a:rPr lang="ru-RU" sz="2400" dirty="0"/>
              <a:t>, </a:t>
            </a:r>
            <a:r>
              <a:rPr lang="ru-RU" sz="2400" dirty="0" err="1"/>
              <a:t>допомагає</a:t>
            </a:r>
            <a:r>
              <a:rPr lang="ru-RU" sz="2400" dirty="0"/>
              <a:t> </a:t>
            </a:r>
            <a:r>
              <a:rPr lang="ru-RU" sz="2400" dirty="0" err="1"/>
              <a:t>уникнути</a:t>
            </a:r>
            <a:r>
              <a:rPr lang="ru-RU" sz="2400" dirty="0"/>
              <a:t> </a:t>
            </a:r>
            <a:r>
              <a:rPr lang="ru-RU" sz="2400" dirty="0" err="1"/>
              <a:t>непорозумінь</a:t>
            </a:r>
            <a:r>
              <a:rPr lang="ru-RU" sz="2400" dirty="0"/>
              <a:t>.</a:t>
            </a:r>
          </a:p>
          <a:p>
            <a:r>
              <a:rPr lang="ru-RU" sz="2400" dirty="0" err="1"/>
              <a:t>Розв'язання</a:t>
            </a:r>
            <a:r>
              <a:rPr lang="ru-RU" sz="2400" dirty="0"/>
              <a:t> </a:t>
            </a:r>
            <a:r>
              <a:rPr lang="ru-RU" sz="2400" dirty="0" err="1"/>
              <a:t>конфліктів</a:t>
            </a:r>
            <a:r>
              <a:rPr lang="ru-RU" sz="2400" dirty="0"/>
              <a:t>: </a:t>
            </a:r>
            <a:r>
              <a:rPr lang="ru-RU" sz="2400" dirty="0" err="1"/>
              <a:t>Сприяє</a:t>
            </a:r>
            <a:r>
              <a:rPr lang="ru-RU" sz="2400" dirty="0"/>
              <a:t> конструктивному </a:t>
            </a:r>
            <a:r>
              <a:rPr lang="ru-RU" sz="2400" dirty="0" err="1"/>
              <a:t>діалогу</a:t>
            </a:r>
            <a:r>
              <a:rPr lang="ru-RU" sz="2400" dirty="0"/>
              <a:t> та </a:t>
            </a:r>
            <a:r>
              <a:rPr lang="ru-RU" sz="2400" dirty="0" err="1"/>
              <a:t>пошуку</a:t>
            </a:r>
            <a:r>
              <a:rPr lang="ru-RU" sz="2400" dirty="0"/>
              <a:t> </a:t>
            </a:r>
            <a:r>
              <a:rPr lang="ru-RU" sz="2400" dirty="0" err="1"/>
              <a:t>компромісів</a:t>
            </a:r>
            <a:r>
              <a:rPr lang="ru-RU" sz="2400" dirty="0"/>
              <a:t>.</a:t>
            </a:r>
          </a:p>
          <a:p>
            <a:r>
              <a:rPr lang="ru-RU" sz="2400" dirty="0" err="1"/>
              <a:t>Мотивація</a:t>
            </a:r>
            <a:r>
              <a:rPr lang="ru-RU" sz="2400" dirty="0"/>
              <a:t> та </a:t>
            </a:r>
            <a:r>
              <a:rPr lang="ru-RU" sz="2400" dirty="0" err="1"/>
              <a:t>моральний</a:t>
            </a:r>
            <a:r>
              <a:rPr lang="ru-RU" sz="2400" dirty="0"/>
              <a:t> дух: </a:t>
            </a:r>
            <a:r>
              <a:rPr lang="ru-RU" sz="2400" dirty="0" err="1"/>
              <a:t>Створює</a:t>
            </a:r>
            <a:r>
              <a:rPr lang="ru-RU" sz="2400" dirty="0"/>
              <a:t> атмосферу </a:t>
            </a:r>
            <a:r>
              <a:rPr lang="ru-RU" sz="2400" dirty="0" err="1"/>
              <a:t>довіри</a:t>
            </a:r>
            <a:r>
              <a:rPr lang="ru-RU" sz="2400" dirty="0"/>
              <a:t>, де люди </a:t>
            </a:r>
            <a:r>
              <a:rPr lang="ru-RU" sz="2400" dirty="0" err="1"/>
              <a:t>відчувають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їх</a:t>
            </a:r>
            <a:r>
              <a:rPr lang="ru-RU" sz="2400" dirty="0"/>
              <a:t> </a:t>
            </a:r>
            <a:r>
              <a:rPr lang="ru-RU" sz="2400" dirty="0" err="1"/>
              <a:t>чують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підвищує</a:t>
            </a:r>
            <a:r>
              <a:rPr lang="ru-RU" sz="2400" dirty="0"/>
              <a:t> </a:t>
            </a:r>
            <a:r>
              <a:rPr lang="ru-RU" sz="2400" dirty="0" err="1"/>
              <a:t>задоволеність</a:t>
            </a:r>
            <a:r>
              <a:rPr lang="ru-RU" sz="2400" dirty="0"/>
              <a:t> </a:t>
            </a:r>
            <a:r>
              <a:rPr lang="ru-RU" sz="2400" dirty="0" err="1"/>
              <a:t>роботою</a:t>
            </a:r>
            <a:r>
              <a:rPr lang="ru-RU" sz="2400" dirty="0"/>
              <a:t>.</a:t>
            </a:r>
          </a:p>
          <a:p>
            <a:r>
              <a:rPr lang="ru-RU" sz="2400" dirty="0" err="1"/>
              <a:t>Кар'єрний</a:t>
            </a:r>
            <a:r>
              <a:rPr lang="ru-RU" sz="2400" dirty="0"/>
              <a:t> </a:t>
            </a:r>
            <a:r>
              <a:rPr lang="ru-RU" sz="2400" dirty="0" err="1"/>
              <a:t>ріст</a:t>
            </a:r>
            <a:r>
              <a:rPr lang="ru-RU" sz="2400" dirty="0"/>
              <a:t>: </a:t>
            </a:r>
            <a:r>
              <a:rPr lang="ru-RU" sz="2400" dirty="0" err="1"/>
              <a:t>Навички</a:t>
            </a:r>
            <a:r>
              <a:rPr lang="ru-RU" sz="2400" dirty="0"/>
              <a:t> </a:t>
            </a:r>
            <a:r>
              <a:rPr lang="ru-RU" sz="2400" dirty="0" err="1"/>
              <a:t>комунікації</a:t>
            </a:r>
            <a:r>
              <a:rPr lang="ru-RU" sz="2400" dirty="0"/>
              <a:t> є основою для </a:t>
            </a:r>
            <a:r>
              <a:rPr lang="ru-RU" sz="2400" dirty="0" err="1" smtClean="0"/>
              <a:t>лідерства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475656" y="365755"/>
            <a:ext cx="632096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800" dirty="0" smtClean="0">
                <a:solidFill>
                  <a:srgbClr val="FF0000"/>
                </a:solidFill>
              </a:rPr>
              <a:t>Плюси від </a:t>
            </a:r>
            <a:r>
              <a:rPr lang="uk-UA" sz="4800" dirty="0" err="1" smtClean="0">
                <a:solidFill>
                  <a:srgbClr val="FF0000"/>
                </a:solidFill>
              </a:rPr>
              <a:t>комінікації</a:t>
            </a:r>
            <a:endParaRPr lang="ru-RU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8647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6" y="1556792"/>
            <a:ext cx="5966666" cy="2423346"/>
          </a:xfrm>
        </p:spPr>
        <p:txBody>
          <a:bodyPr/>
          <a:lstStyle/>
          <a:p>
            <a:r>
              <a:rPr lang="ru-RU" dirty="0" err="1"/>
              <a:t>Вправа</a:t>
            </a:r>
            <a:r>
              <a:rPr lang="ru-RU" dirty="0"/>
              <a:t> </a:t>
            </a:r>
            <a:r>
              <a:rPr lang="ru-RU" dirty="0" smtClean="0"/>
              <a:t>«</a:t>
            </a:r>
            <a:r>
              <a:rPr lang="ru-RU" dirty="0" err="1" smtClean="0"/>
              <a:t>Ситуація</a:t>
            </a:r>
            <a:r>
              <a:rPr lang="ru-RU" dirty="0" smtClean="0"/>
              <a:t>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uk-UA" sz="2400" dirty="0" smtClean="0">
                <a:solidFill>
                  <a:srgbClr val="FF0000"/>
                </a:solidFill>
              </a:rPr>
              <a:t>Рефлексія</a:t>
            </a:r>
            <a:endParaRPr lang="ru-RU" sz="2400" dirty="0" smtClean="0">
              <a:solidFill>
                <a:srgbClr val="FF0000"/>
              </a:solidFill>
            </a:endParaRPr>
          </a:p>
          <a:p>
            <a:r>
              <a:rPr lang="ru-RU" sz="2400" dirty="0" smtClean="0"/>
              <a:t>Не </a:t>
            </a:r>
            <a:r>
              <a:rPr lang="ru-RU" sz="2400" dirty="0" err="1"/>
              <a:t>бажання</a:t>
            </a:r>
            <a:r>
              <a:rPr lang="ru-RU" sz="2400" dirty="0"/>
              <a:t> </a:t>
            </a:r>
            <a:r>
              <a:rPr lang="ru-RU" sz="2400" dirty="0" err="1"/>
              <a:t>розуміння</a:t>
            </a:r>
            <a:r>
              <a:rPr lang="ru-RU" sz="2400" dirty="0"/>
              <a:t> один одного, «</a:t>
            </a:r>
            <a:r>
              <a:rPr lang="ru-RU" sz="2400" dirty="0" err="1"/>
              <a:t>розмова</a:t>
            </a:r>
            <a:r>
              <a:rPr lang="ru-RU" sz="2400" dirty="0"/>
              <a:t> словами без </a:t>
            </a:r>
            <a:r>
              <a:rPr lang="ru-RU" sz="2400" dirty="0" err="1"/>
              <a:t>слів</a:t>
            </a:r>
            <a:r>
              <a:rPr lang="ru-RU" sz="2400" dirty="0"/>
              <a:t>» </a:t>
            </a:r>
            <a:r>
              <a:rPr lang="ru-RU" sz="2400" dirty="0" err="1" smtClean="0"/>
              <a:t>саме</a:t>
            </a:r>
            <a:r>
              <a:rPr lang="ru-RU" sz="2400" dirty="0" smtClean="0"/>
              <a:t> </a:t>
            </a:r>
            <a:r>
              <a:rPr lang="ru-RU" sz="2400" dirty="0" err="1"/>
              <a:t>це</a:t>
            </a:r>
            <a:r>
              <a:rPr lang="ru-RU" sz="2400" dirty="0"/>
              <a:t> </a:t>
            </a:r>
            <a:r>
              <a:rPr lang="ru-RU" sz="2400" dirty="0" err="1"/>
              <a:t>призводить</a:t>
            </a:r>
            <a:r>
              <a:rPr lang="ru-RU" sz="2400" dirty="0"/>
              <a:t> до </a:t>
            </a:r>
            <a:r>
              <a:rPr lang="ru-RU" sz="2400" dirty="0" err="1"/>
              <a:t>конфліктів</a:t>
            </a:r>
            <a:r>
              <a:rPr lang="ru-RU" sz="2400" dirty="0"/>
              <a:t> у </a:t>
            </a:r>
            <a:r>
              <a:rPr lang="ru-RU" sz="2400" dirty="0" err="1"/>
              <a:t>подальшому</a:t>
            </a:r>
            <a:r>
              <a:rPr lang="ru-RU" sz="2400" dirty="0"/>
              <a:t>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073150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052736"/>
            <a:ext cx="6512511" cy="1143000"/>
          </a:xfrm>
        </p:spPr>
        <p:txBody>
          <a:bodyPr/>
          <a:lstStyle/>
          <a:p>
            <a:r>
              <a:rPr lang="uk-UA" dirty="0" smtClean="0"/>
              <a:t>Вправа «Плакат»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286000" y="2690336"/>
            <a:ext cx="4572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2400" dirty="0" smtClean="0">
                <a:solidFill>
                  <a:srgbClr val="FF0000"/>
                </a:solidFill>
              </a:rPr>
              <a:t>Рефлексія</a:t>
            </a:r>
          </a:p>
          <a:p>
            <a:endParaRPr lang="ru-RU" sz="2400" dirty="0" smtClean="0"/>
          </a:p>
          <a:p>
            <a:r>
              <a:rPr lang="ru-RU" sz="2400" dirty="0" smtClean="0"/>
              <a:t>В </a:t>
            </a:r>
            <a:r>
              <a:rPr lang="ru-RU" sz="2400" dirty="0" err="1" smtClean="0"/>
              <a:t>ігровій</a:t>
            </a:r>
            <a:r>
              <a:rPr lang="ru-RU" sz="2400" dirty="0" smtClean="0"/>
              <a:t> </a:t>
            </a:r>
            <a:r>
              <a:rPr lang="ru-RU" sz="2400" dirty="0" err="1"/>
              <a:t>формі</a:t>
            </a:r>
            <a:r>
              <a:rPr lang="ru-RU" sz="2400" dirty="0"/>
              <a:t> ми з вами </a:t>
            </a:r>
            <a:r>
              <a:rPr lang="ru-RU" sz="2400" dirty="0" err="1"/>
              <a:t>побачили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бачення</a:t>
            </a:r>
            <a:r>
              <a:rPr lang="ru-RU" sz="2400" dirty="0"/>
              <a:t>, </a:t>
            </a:r>
            <a:r>
              <a:rPr lang="ru-RU" sz="2400" dirty="0" err="1"/>
              <a:t>сприйняття</a:t>
            </a:r>
            <a:r>
              <a:rPr lang="ru-RU" sz="2400" dirty="0"/>
              <a:t> та </a:t>
            </a:r>
            <a:r>
              <a:rPr lang="ru-RU" sz="2400" dirty="0" err="1"/>
              <a:t>розуміння</a:t>
            </a:r>
            <a:r>
              <a:rPr lang="ru-RU" sz="2400" dirty="0"/>
              <a:t> одних і тих речей у людей </a:t>
            </a:r>
            <a:r>
              <a:rPr lang="ru-RU" sz="2400" dirty="0" err="1"/>
              <a:t>може</a:t>
            </a:r>
            <a:r>
              <a:rPr lang="ru-RU" sz="2400" dirty="0"/>
              <a:t> бути </a:t>
            </a:r>
            <a:r>
              <a:rPr lang="ru-RU" sz="2400" dirty="0" err="1"/>
              <a:t>різним</a:t>
            </a:r>
            <a:r>
              <a:rPr lang="ru-RU" sz="2400" dirty="0"/>
              <a:t>. «</a:t>
            </a:r>
            <a:r>
              <a:rPr lang="ru-RU" sz="2400" dirty="0" err="1"/>
              <a:t>Стереотипні</a:t>
            </a:r>
            <a:r>
              <a:rPr lang="ru-RU" sz="2400" dirty="0"/>
              <a:t> </a:t>
            </a:r>
            <a:r>
              <a:rPr lang="ru-RU" sz="2400" dirty="0" err="1"/>
              <a:t>окуляри</a:t>
            </a:r>
            <a:r>
              <a:rPr lang="ru-RU" sz="2400" dirty="0"/>
              <a:t>» , як феномен </a:t>
            </a:r>
            <a:r>
              <a:rPr lang="ru-RU" sz="2400" dirty="0" err="1"/>
              <a:t>суспільства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45258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395536" y="2492896"/>
            <a:ext cx="8424936" cy="2952328"/>
          </a:xfrm>
        </p:spPr>
        <p:txBody>
          <a:bodyPr>
            <a:normAutofit/>
          </a:bodyPr>
          <a:lstStyle/>
          <a:p>
            <a:r>
              <a:rPr lang="uk-UA" dirty="0" smtClean="0"/>
              <a:t>	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827584" y="2420888"/>
            <a:ext cx="7175351" cy="1793167"/>
          </a:xfrm>
        </p:spPr>
        <p:txBody>
          <a:bodyPr/>
          <a:lstStyle/>
          <a:p>
            <a:pPr algn="ctr"/>
            <a:r>
              <a:rPr lang="uk-UA" dirty="0" smtClean="0"/>
              <a:t>Дякую за увагу!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110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179512" y="3068960"/>
            <a:ext cx="8508462" cy="3369760"/>
          </a:xfrm>
        </p:spPr>
        <p:txBody>
          <a:bodyPr>
            <a:normAutofit/>
          </a:bodyPr>
          <a:lstStyle/>
          <a:p>
            <a:r>
              <a:rPr lang="ru-RU" dirty="0" err="1"/>
              <a:t>Спілкування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взаємодії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людьми (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живими</a:t>
            </a:r>
            <a:r>
              <a:rPr lang="ru-RU" dirty="0"/>
              <a:t> </a:t>
            </a:r>
            <a:r>
              <a:rPr lang="ru-RU" dirty="0" err="1"/>
              <a:t>істотами</a:t>
            </a:r>
            <a:r>
              <a:rPr lang="ru-RU" dirty="0"/>
              <a:t>),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включає</a:t>
            </a:r>
            <a:r>
              <a:rPr lang="ru-RU" dirty="0"/>
              <a:t> </a:t>
            </a:r>
            <a:r>
              <a:rPr lang="ru-RU" dirty="0" err="1"/>
              <a:t>обмін</a:t>
            </a:r>
            <a:r>
              <a:rPr lang="ru-RU" dirty="0"/>
              <a:t> </a:t>
            </a:r>
            <a:r>
              <a:rPr lang="ru-RU" dirty="0" err="1"/>
              <a:t>інформацією</a:t>
            </a:r>
            <a:r>
              <a:rPr lang="ru-RU" dirty="0"/>
              <a:t>, думками та </a:t>
            </a:r>
            <a:r>
              <a:rPr lang="ru-RU" dirty="0" err="1"/>
              <a:t>почуттями</a:t>
            </a:r>
            <a:r>
              <a:rPr lang="ru-RU" dirty="0"/>
              <a:t> через слова, жести, </a:t>
            </a:r>
            <a:r>
              <a:rPr lang="ru-RU" dirty="0" err="1"/>
              <a:t>міміку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 </a:t>
            </a:r>
            <a:r>
              <a:rPr lang="ru-RU" dirty="0" err="1"/>
              <a:t>зв'язку</a:t>
            </a:r>
            <a:r>
              <a:rPr lang="ru-RU" dirty="0"/>
              <a:t> з метою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контактів</a:t>
            </a:r>
            <a:r>
              <a:rPr lang="ru-RU" dirty="0"/>
              <a:t>, </a:t>
            </a:r>
            <a:r>
              <a:rPr lang="ru-RU" dirty="0" err="1"/>
              <a:t>розуміння</a:t>
            </a:r>
            <a:r>
              <a:rPr lang="ru-RU" dirty="0"/>
              <a:t> </a:t>
            </a:r>
            <a:r>
              <a:rPr lang="ru-RU" dirty="0" err="1"/>
              <a:t>одне</a:t>
            </a:r>
            <a:r>
              <a:rPr lang="ru-RU" dirty="0"/>
              <a:t> одного та </a:t>
            </a:r>
            <a:r>
              <a:rPr lang="ru-RU" dirty="0" err="1"/>
              <a:t>координації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для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спільних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є основою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та </a:t>
            </a:r>
            <a:r>
              <a:rPr lang="ru-RU" dirty="0" err="1"/>
              <a:t>розвитку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не просто передача </a:t>
            </a:r>
            <a:r>
              <a:rPr lang="ru-RU" dirty="0" err="1"/>
              <a:t>даних</a:t>
            </a:r>
            <a:r>
              <a:rPr lang="ru-RU" dirty="0"/>
              <a:t>, а </a:t>
            </a:r>
            <a:r>
              <a:rPr lang="ru-RU" dirty="0" err="1"/>
              <a:t>складний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пізнання</a:t>
            </a:r>
            <a:r>
              <a:rPr lang="ru-RU" dirty="0"/>
              <a:t> і </a:t>
            </a:r>
            <a:r>
              <a:rPr lang="ru-RU" dirty="0" err="1"/>
              <a:t>впливу</a:t>
            </a:r>
            <a:r>
              <a:rPr lang="ru-RU" dirty="0"/>
              <a:t> один на одного,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як </a:t>
            </a:r>
            <a:r>
              <a:rPr lang="ru-RU" dirty="0" err="1"/>
              <a:t>усним</a:t>
            </a:r>
            <a:r>
              <a:rPr lang="ru-RU" dirty="0"/>
              <a:t>, так і </a:t>
            </a:r>
            <a:r>
              <a:rPr lang="ru-RU" dirty="0" err="1"/>
              <a:t>письмовим</a:t>
            </a:r>
            <a:r>
              <a:rPr lang="ru-RU" dirty="0"/>
              <a:t>, </a:t>
            </a:r>
            <a:r>
              <a:rPr lang="ru-RU" dirty="0" err="1"/>
              <a:t>вербальним</a:t>
            </a:r>
            <a:r>
              <a:rPr lang="ru-RU" dirty="0"/>
              <a:t> та </a:t>
            </a:r>
            <a:r>
              <a:rPr lang="ru-RU" dirty="0" err="1"/>
              <a:t>невербальним</a:t>
            </a:r>
            <a:r>
              <a:rPr lang="ru-RU" dirty="0"/>
              <a:t>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899592" y="1052736"/>
            <a:ext cx="7175351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uk-UA" dirty="0" smtClean="0"/>
              <a:t>Що таке спілкування?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1528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3068960"/>
            <a:ext cx="6512511" cy="2446208"/>
          </a:xfrm>
        </p:spPr>
        <p:txBody>
          <a:bodyPr/>
          <a:lstStyle/>
          <a:p>
            <a:pPr algn="ctr"/>
            <a:r>
              <a:rPr lang="ru-RU" dirty="0"/>
              <a:t>Для </a:t>
            </a:r>
            <a:r>
              <a:rPr lang="ru-RU" dirty="0" err="1"/>
              <a:t>чого</a:t>
            </a:r>
            <a:r>
              <a:rPr lang="ru-RU" dirty="0"/>
              <a:t> </a:t>
            </a:r>
            <a:r>
              <a:rPr lang="ru-RU" dirty="0" err="1"/>
              <a:t>потрібне</a:t>
            </a:r>
            <a:r>
              <a:rPr lang="ru-RU" dirty="0"/>
              <a:t> </a:t>
            </a:r>
            <a:r>
              <a:rPr lang="ru-RU" dirty="0" err="1"/>
              <a:t>спілкування</a:t>
            </a:r>
            <a:r>
              <a:rPr lang="ru-RU" dirty="0"/>
              <a:t>?</a:t>
            </a:r>
            <a:br>
              <a:rPr lang="ru-RU" dirty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980728"/>
            <a:ext cx="75608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 smtClean="0"/>
              <a:t>Людині</a:t>
            </a:r>
            <a:r>
              <a:rPr lang="ru-RU" sz="2400" b="1" dirty="0" smtClean="0"/>
              <a:t> </a:t>
            </a:r>
            <a:r>
              <a:rPr lang="ru-RU" sz="2400" b="1" dirty="0" err="1"/>
              <a:t>життєво</a:t>
            </a:r>
            <a:r>
              <a:rPr lang="ru-RU" sz="2400" b="1" dirty="0"/>
              <a:t> </a:t>
            </a:r>
            <a:r>
              <a:rPr lang="ru-RU" sz="2400" b="1" dirty="0" err="1"/>
              <a:t>необхідне</a:t>
            </a:r>
            <a:r>
              <a:rPr lang="ru-RU" sz="2400" b="1" dirty="0"/>
              <a:t> </a:t>
            </a:r>
            <a:r>
              <a:rPr lang="ru-RU" sz="2400" b="1" dirty="0" err="1"/>
              <a:t>спілкування</a:t>
            </a:r>
            <a:r>
              <a:rPr lang="ru-RU" sz="2400" b="1" dirty="0"/>
              <a:t>, </a:t>
            </a:r>
            <a:r>
              <a:rPr lang="ru-RU" sz="2400" b="1" dirty="0" err="1"/>
              <a:t>адже</a:t>
            </a:r>
            <a:r>
              <a:rPr lang="ru-RU" sz="2400" b="1" dirty="0"/>
              <a:t> </a:t>
            </a:r>
            <a:r>
              <a:rPr lang="ru-RU" sz="2400" b="1" dirty="0" err="1"/>
              <a:t>воно</a:t>
            </a:r>
            <a:r>
              <a:rPr lang="ru-RU" sz="2400" b="1" dirty="0"/>
              <a:t> </a:t>
            </a:r>
            <a:r>
              <a:rPr lang="ru-RU" sz="2400" b="1" dirty="0" err="1"/>
              <a:t>відображає</a:t>
            </a:r>
            <a:r>
              <a:rPr lang="ru-RU" sz="2400" b="1" dirty="0"/>
              <a:t> наше </a:t>
            </a:r>
            <a:r>
              <a:rPr lang="ru-RU" sz="2400" b="1" dirty="0" err="1"/>
              <a:t>ставлення</a:t>
            </a:r>
            <a:r>
              <a:rPr lang="ru-RU" sz="2400" b="1" dirty="0"/>
              <a:t> </a:t>
            </a:r>
            <a:r>
              <a:rPr lang="ru-RU" sz="2400" b="1" dirty="0" err="1"/>
              <a:t>одне</a:t>
            </a:r>
            <a:r>
              <a:rPr lang="ru-RU" sz="2400" b="1" dirty="0"/>
              <a:t> до одного, </a:t>
            </a:r>
            <a:r>
              <a:rPr lang="ru-RU" sz="2400" b="1" dirty="0" err="1"/>
              <a:t>наші</a:t>
            </a:r>
            <a:r>
              <a:rPr lang="ru-RU" sz="2400" b="1" dirty="0"/>
              <a:t> </a:t>
            </a:r>
            <a:r>
              <a:rPr lang="ru-RU" sz="2400" b="1" dirty="0" err="1"/>
              <a:t>почуття</a:t>
            </a:r>
            <a:r>
              <a:rPr lang="ru-RU" sz="2400" b="1" dirty="0"/>
              <a:t> й </a:t>
            </a:r>
            <a:r>
              <a:rPr lang="ru-RU" sz="2400" b="1" dirty="0" err="1"/>
              <a:t>переживання</a:t>
            </a:r>
            <a:r>
              <a:rPr lang="ru-RU" sz="2400" b="1" dirty="0"/>
              <a:t>, </a:t>
            </a:r>
            <a:r>
              <a:rPr lang="ru-RU" sz="2400" b="1" dirty="0" err="1"/>
              <a:t>допомагає</a:t>
            </a:r>
            <a:r>
              <a:rPr lang="ru-RU" sz="2400" b="1" dirty="0"/>
              <a:t> </a:t>
            </a:r>
            <a:r>
              <a:rPr lang="ru-RU" sz="2400" b="1" dirty="0" err="1"/>
              <a:t>налагодити</a:t>
            </a:r>
            <a:r>
              <a:rPr lang="ru-RU" sz="2400" b="1" dirty="0"/>
              <a:t> </a:t>
            </a:r>
            <a:r>
              <a:rPr lang="ru-RU" sz="2400" b="1" dirty="0" err="1"/>
              <a:t>взаємодію</a:t>
            </a:r>
            <a:r>
              <a:rPr lang="ru-RU" sz="2400" b="1" dirty="0"/>
              <a:t> </a:t>
            </a:r>
            <a:r>
              <a:rPr lang="ru-RU" sz="2400" b="1" dirty="0" err="1"/>
              <a:t>одне</a:t>
            </a:r>
            <a:r>
              <a:rPr lang="ru-RU" sz="2400" b="1" dirty="0"/>
              <a:t> з одним. </a:t>
            </a:r>
          </a:p>
        </p:txBody>
      </p:sp>
    </p:spTree>
    <p:extLst>
      <p:ext uri="{BB962C8B-B14F-4D97-AF65-F5344CB8AC3E}">
        <p14:creationId xmlns:p14="http://schemas.microsoft.com/office/powerpoint/2010/main" val="3942113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1256352"/>
          </a:xfrm>
        </p:spPr>
        <p:txBody>
          <a:bodyPr/>
          <a:lstStyle/>
          <a:p>
            <a:r>
              <a:rPr lang="uk-UA" dirty="0" smtClean="0"/>
              <a:t>Стилі спілкування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59632" y="3356992"/>
            <a:ext cx="5970494" cy="835460"/>
          </a:xfrm>
        </p:spPr>
        <p:txBody>
          <a:bodyPr/>
          <a:lstStyle/>
          <a:p>
            <a:r>
              <a:rPr lang="uk-UA" b="1" dirty="0" smtClean="0">
                <a:solidFill>
                  <a:srgbClr val="FF0000"/>
                </a:solidFill>
              </a:rPr>
              <a:t>Агресивний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404664"/>
            <a:ext cx="748883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Агресивний</a:t>
            </a:r>
            <a:r>
              <a:rPr lang="ru-RU" dirty="0"/>
              <a:t> стиль </a:t>
            </a:r>
            <a:r>
              <a:rPr lang="ru-RU" dirty="0" err="1"/>
              <a:t>спілкування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нав'язлива</a:t>
            </a:r>
            <a:r>
              <a:rPr lang="ru-RU" dirty="0"/>
              <a:t>, </a:t>
            </a:r>
            <a:r>
              <a:rPr lang="ru-RU" dirty="0" err="1"/>
              <a:t>конфліктна</a:t>
            </a:r>
            <a:r>
              <a:rPr lang="ru-RU" dirty="0"/>
              <a:t> манера </a:t>
            </a:r>
            <a:r>
              <a:rPr lang="ru-RU" dirty="0" err="1"/>
              <a:t>висловлювати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думки та </a:t>
            </a:r>
            <a:r>
              <a:rPr lang="ru-RU" dirty="0" err="1"/>
              <a:t>почуття</a:t>
            </a:r>
            <a:r>
              <a:rPr lang="ru-RU" dirty="0"/>
              <a:t>, </a:t>
            </a:r>
            <a:r>
              <a:rPr lang="ru-RU" dirty="0" err="1"/>
              <a:t>ігноруючи</a:t>
            </a:r>
            <a:r>
              <a:rPr lang="ru-RU" dirty="0"/>
              <a:t> </a:t>
            </a:r>
            <a:r>
              <a:rPr lang="ru-RU" dirty="0" err="1"/>
              <a:t>повагу</a:t>
            </a:r>
            <a:r>
              <a:rPr lang="ru-RU" dirty="0"/>
              <a:t> до </a:t>
            </a:r>
            <a:r>
              <a:rPr lang="ru-RU" dirty="0" err="1"/>
              <a:t>співрозмовника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часто </a:t>
            </a:r>
            <a:r>
              <a:rPr lang="ru-RU" dirty="0" err="1"/>
              <a:t>включає</a:t>
            </a:r>
            <a:r>
              <a:rPr lang="ru-RU" dirty="0"/>
              <a:t> </a:t>
            </a:r>
            <a:r>
              <a:rPr lang="ru-RU" dirty="0" err="1"/>
              <a:t>домінування</a:t>
            </a:r>
            <a:r>
              <a:rPr lang="ru-RU" dirty="0"/>
              <a:t>, критику, </a:t>
            </a:r>
            <a:r>
              <a:rPr lang="ru-RU" dirty="0" err="1"/>
              <a:t>образи</a:t>
            </a:r>
            <a:r>
              <a:rPr lang="ru-RU" dirty="0"/>
              <a:t>, і </a:t>
            </a:r>
            <a:r>
              <a:rPr lang="ru-RU" dirty="0" err="1"/>
              <a:t>призводить</a:t>
            </a:r>
            <a:r>
              <a:rPr lang="ru-RU" dirty="0"/>
              <a:t> до </a:t>
            </a:r>
            <a:r>
              <a:rPr lang="ru-RU" dirty="0" err="1"/>
              <a:t>напружених</a:t>
            </a:r>
            <a:r>
              <a:rPr lang="ru-RU" dirty="0"/>
              <a:t> </a:t>
            </a:r>
            <a:r>
              <a:rPr lang="ru-RU" dirty="0" err="1"/>
              <a:t>стосунків</a:t>
            </a:r>
            <a:r>
              <a:rPr lang="ru-RU" dirty="0"/>
              <a:t>, </a:t>
            </a:r>
            <a:r>
              <a:rPr lang="ru-RU" dirty="0" err="1"/>
              <a:t>відчуження</a:t>
            </a:r>
            <a:r>
              <a:rPr lang="ru-RU" dirty="0"/>
              <a:t> та </a:t>
            </a:r>
            <a:r>
              <a:rPr lang="ru-RU" dirty="0" err="1"/>
              <a:t>непорозумінь</a:t>
            </a:r>
            <a:r>
              <a:rPr lang="ru-RU" dirty="0"/>
              <a:t>, на </a:t>
            </a:r>
            <a:r>
              <a:rPr lang="ru-RU" dirty="0" err="1"/>
              <a:t>відміну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впевненого</a:t>
            </a:r>
            <a:r>
              <a:rPr lang="ru-RU" dirty="0"/>
              <a:t> (</a:t>
            </a:r>
            <a:r>
              <a:rPr lang="ru-RU" dirty="0" err="1"/>
              <a:t>асертивного</a:t>
            </a:r>
            <a:r>
              <a:rPr lang="ru-RU" dirty="0"/>
              <a:t>) стилю, де </a:t>
            </a:r>
            <a:r>
              <a:rPr lang="ru-RU" dirty="0" err="1"/>
              <a:t>захищаються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інтереси</a:t>
            </a:r>
            <a:r>
              <a:rPr lang="ru-RU" dirty="0"/>
              <a:t> з </a:t>
            </a:r>
            <a:r>
              <a:rPr lang="ru-RU" dirty="0" err="1"/>
              <a:t>повагою</a:t>
            </a:r>
            <a:r>
              <a:rPr lang="ru-RU" dirty="0"/>
              <a:t> до </a:t>
            </a:r>
            <a:r>
              <a:rPr lang="ru-RU" dirty="0" err="1"/>
              <a:t>інших</a:t>
            </a:r>
            <a:r>
              <a:rPr lang="ru-RU" dirty="0"/>
              <a:t>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4149080"/>
            <a:ext cx="756084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Характеристики </a:t>
            </a:r>
            <a:r>
              <a:rPr lang="ru-RU" dirty="0" err="1"/>
              <a:t>агресивного</a:t>
            </a:r>
            <a:r>
              <a:rPr lang="ru-RU" dirty="0"/>
              <a:t> стилю:</a:t>
            </a:r>
          </a:p>
          <a:p>
            <a:r>
              <a:rPr lang="ru-RU" dirty="0" err="1"/>
              <a:t>Різкість</a:t>
            </a:r>
            <a:r>
              <a:rPr lang="ru-RU" dirty="0"/>
              <a:t>: </a:t>
            </a:r>
            <a:r>
              <a:rPr lang="ru-RU" dirty="0" err="1"/>
              <a:t>Гострі</a:t>
            </a:r>
            <a:r>
              <a:rPr lang="ru-RU" dirty="0"/>
              <a:t>, </a:t>
            </a:r>
            <a:r>
              <a:rPr lang="ru-RU" dirty="0" err="1"/>
              <a:t>емоційні</a:t>
            </a:r>
            <a:r>
              <a:rPr lang="ru-RU" dirty="0"/>
              <a:t> </a:t>
            </a:r>
            <a:r>
              <a:rPr lang="ru-RU" dirty="0" err="1"/>
              <a:t>висловлювання</a:t>
            </a:r>
            <a:r>
              <a:rPr lang="ru-RU" dirty="0"/>
              <a:t> та </a:t>
            </a:r>
            <a:r>
              <a:rPr lang="ru-RU" dirty="0" err="1"/>
              <a:t>заперечення</a:t>
            </a:r>
            <a:r>
              <a:rPr lang="ru-RU" dirty="0"/>
              <a:t> </a:t>
            </a:r>
            <a:r>
              <a:rPr lang="ru-RU" dirty="0" err="1"/>
              <a:t>поглядів</a:t>
            </a:r>
            <a:r>
              <a:rPr lang="ru-RU" dirty="0"/>
              <a:t> </a:t>
            </a:r>
            <a:r>
              <a:rPr lang="ru-RU" dirty="0" err="1"/>
              <a:t>іншого</a:t>
            </a:r>
            <a:r>
              <a:rPr lang="ru-RU" dirty="0"/>
              <a:t>.</a:t>
            </a:r>
          </a:p>
          <a:p>
            <a:r>
              <a:rPr lang="ru-RU" dirty="0"/>
              <a:t>Зневага: </a:t>
            </a:r>
            <a:r>
              <a:rPr lang="ru-RU" dirty="0" err="1"/>
              <a:t>Нехтування</a:t>
            </a:r>
            <a:r>
              <a:rPr lang="ru-RU" dirty="0"/>
              <a:t> </a:t>
            </a:r>
            <a:r>
              <a:rPr lang="ru-RU" dirty="0" err="1"/>
              <a:t>почуттями</a:t>
            </a:r>
            <a:r>
              <a:rPr lang="ru-RU" dirty="0"/>
              <a:t> та потребами </a:t>
            </a:r>
            <a:r>
              <a:rPr lang="ru-RU" dirty="0" err="1"/>
              <a:t>співрозмовника</a:t>
            </a:r>
            <a:r>
              <a:rPr lang="ru-RU" dirty="0"/>
              <a:t>, </a:t>
            </a:r>
            <a:r>
              <a:rPr lang="ru-RU" dirty="0" err="1"/>
              <a:t>відсутність</a:t>
            </a:r>
            <a:r>
              <a:rPr lang="ru-RU" dirty="0"/>
              <a:t> </a:t>
            </a:r>
            <a:r>
              <a:rPr lang="ru-RU" dirty="0" err="1"/>
              <a:t>інтересу</a:t>
            </a:r>
            <a:r>
              <a:rPr lang="ru-RU" dirty="0"/>
              <a:t> до </a:t>
            </a:r>
            <a:r>
              <a:rPr lang="ru-RU" dirty="0" err="1"/>
              <a:t>його</a:t>
            </a:r>
            <a:r>
              <a:rPr lang="ru-RU" dirty="0"/>
              <a:t> думок.</a:t>
            </a:r>
          </a:p>
          <a:p>
            <a:r>
              <a:rPr lang="ru-RU" dirty="0" err="1"/>
              <a:t>Домінування</a:t>
            </a:r>
            <a:r>
              <a:rPr lang="ru-RU" dirty="0"/>
              <a:t>: </a:t>
            </a:r>
            <a:r>
              <a:rPr lang="ru-RU" dirty="0" err="1"/>
              <a:t>Прагнення</a:t>
            </a:r>
            <a:r>
              <a:rPr lang="ru-RU" dirty="0"/>
              <a:t> </a:t>
            </a:r>
            <a:r>
              <a:rPr lang="ru-RU" dirty="0" err="1"/>
              <a:t>нав'язати</a:t>
            </a:r>
            <a:r>
              <a:rPr lang="ru-RU" dirty="0"/>
              <a:t> свою думку, бути "</a:t>
            </a:r>
            <a:r>
              <a:rPr lang="ru-RU" dirty="0" err="1"/>
              <a:t>зверху</a:t>
            </a:r>
            <a:r>
              <a:rPr lang="ru-RU" dirty="0"/>
              <a:t>".</a:t>
            </a:r>
          </a:p>
          <a:p>
            <a:r>
              <a:rPr lang="ru-RU" dirty="0"/>
              <a:t>Критика та </a:t>
            </a:r>
            <a:r>
              <a:rPr lang="ru-RU" dirty="0" err="1"/>
              <a:t>образи</a:t>
            </a:r>
            <a:r>
              <a:rPr lang="ru-RU" dirty="0"/>
              <a:t>: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осудливих</a:t>
            </a:r>
            <a:r>
              <a:rPr lang="ru-RU" dirty="0"/>
              <a:t> </a:t>
            </a:r>
            <a:r>
              <a:rPr lang="ru-RU" dirty="0" err="1"/>
              <a:t>слів</a:t>
            </a:r>
            <a:r>
              <a:rPr lang="ru-RU" dirty="0"/>
              <a:t>, нападки.</a:t>
            </a:r>
          </a:p>
          <a:p>
            <a:r>
              <a:rPr lang="ru-RU" dirty="0" err="1"/>
              <a:t>Конфліктність</a:t>
            </a:r>
            <a:r>
              <a:rPr lang="ru-RU" dirty="0"/>
              <a:t>: </a:t>
            </a:r>
            <a:r>
              <a:rPr lang="ru-RU" dirty="0" err="1"/>
              <a:t>Створює</a:t>
            </a:r>
            <a:r>
              <a:rPr lang="ru-RU" dirty="0"/>
              <a:t> </a:t>
            </a:r>
            <a:r>
              <a:rPr lang="ru-RU" dirty="0" err="1"/>
              <a:t>напругу</a:t>
            </a:r>
            <a:r>
              <a:rPr lang="ru-RU" dirty="0"/>
              <a:t> та </a:t>
            </a:r>
            <a:r>
              <a:rPr lang="ru-RU" dirty="0" err="1"/>
              <a:t>відчуження</a:t>
            </a:r>
            <a:r>
              <a:rPr lang="ru-RU" dirty="0"/>
              <a:t>, </a:t>
            </a:r>
            <a:r>
              <a:rPr lang="ru-RU" dirty="0" err="1"/>
              <a:t>руйнує</a:t>
            </a:r>
            <a:r>
              <a:rPr lang="ru-RU" dirty="0"/>
              <a:t> </a:t>
            </a:r>
            <a:r>
              <a:rPr lang="ru-RU" dirty="0" err="1"/>
              <a:t>стосунки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82427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20688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/>
              <a:t>Приклади</a:t>
            </a:r>
            <a:r>
              <a:rPr lang="ru-RU" dirty="0"/>
              <a:t> </a:t>
            </a:r>
            <a:r>
              <a:rPr lang="ru-RU" dirty="0" err="1"/>
              <a:t>проявів</a:t>
            </a:r>
            <a:r>
              <a:rPr lang="ru-RU" dirty="0"/>
              <a:t>:</a:t>
            </a:r>
          </a:p>
          <a:p>
            <a:r>
              <a:rPr lang="ru-RU" i="1" dirty="0"/>
              <a:t>"</a:t>
            </a:r>
            <a:r>
              <a:rPr lang="ru-RU" i="1" dirty="0" err="1"/>
              <a:t>Ти</a:t>
            </a:r>
            <a:r>
              <a:rPr lang="ru-RU" i="1" dirty="0"/>
              <a:t> </a:t>
            </a:r>
            <a:r>
              <a:rPr lang="ru-RU" i="1" dirty="0" err="1"/>
              <a:t>завжди</a:t>
            </a:r>
            <a:r>
              <a:rPr lang="ru-RU" i="1" dirty="0"/>
              <a:t> не </a:t>
            </a:r>
            <a:r>
              <a:rPr lang="ru-RU" i="1" dirty="0" err="1"/>
              <a:t>правий</a:t>
            </a:r>
            <a:r>
              <a:rPr lang="ru-RU" i="1" dirty="0"/>
              <a:t>!".</a:t>
            </a:r>
          </a:p>
          <a:p>
            <a:r>
              <a:rPr lang="ru-RU" i="1" dirty="0" err="1"/>
              <a:t>Ігнорування</a:t>
            </a:r>
            <a:r>
              <a:rPr lang="ru-RU" i="1" dirty="0"/>
              <a:t> </a:t>
            </a:r>
            <a:r>
              <a:rPr lang="ru-RU" i="1" dirty="0" err="1"/>
              <a:t>запитань</a:t>
            </a:r>
            <a:r>
              <a:rPr lang="ru-RU" i="1" dirty="0"/>
              <a:t>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відповідь</a:t>
            </a:r>
            <a:r>
              <a:rPr lang="ru-RU" i="1" dirty="0"/>
              <a:t>, </a:t>
            </a:r>
            <a:r>
              <a:rPr lang="ru-RU" i="1" dirty="0" err="1"/>
              <a:t>що</a:t>
            </a:r>
            <a:r>
              <a:rPr lang="ru-RU" i="1" dirty="0"/>
              <a:t> переходить в </a:t>
            </a:r>
            <a:r>
              <a:rPr lang="ru-RU" i="1" dirty="0" err="1"/>
              <a:t>інше</a:t>
            </a:r>
            <a:r>
              <a:rPr lang="ru-RU" i="1" dirty="0"/>
              <a:t> </a:t>
            </a:r>
            <a:r>
              <a:rPr lang="ru-RU" i="1" dirty="0" err="1"/>
              <a:t>питання</a:t>
            </a:r>
            <a:r>
              <a:rPr lang="ru-RU" i="1" dirty="0"/>
              <a:t>.</a:t>
            </a:r>
          </a:p>
          <a:p>
            <a:r>
              <a:rPr lang="ru-RU" i="1" dirty="0" err="1"/>
              <a:t>Підвищення</a:t>
            </a:r>
            <a:r>
              <a:rPr lang="ru-RU" i="1" dirty="0"/>
              <a:t> голосу, </a:t>
            </a:r>
            <a:r>
              <a:rPr lang="ru-RU" i="1" dirty="0" err="1"/>
              <a:t>різкі</a:t>
            </a:r>
            <a:r>
              <a:rPr lang="ru-RU" i="1" dirty="0"/>
              <a:t> </a:t>
            </a:r>
            <a:r>
              <a:rPr lang="ru-RU" i="1" dirty="0" smtClean="0"/>
              <a:t>жести, </a:t>
            </a:r>
            <a:r>
              <a:rPr lang="ru-RU" i="1" dirty="0" err="1" smtClean="0"/>
              <a:t>пригнічений</a:t>
            </a:r>
            <a:r>
              <a:rPr lang="ru-RU" i="1" dirty="0" smtClean="0"/>
              <a:t> стан </a:t>
            </a:r>
            <a:r>
              <a:rPr lang="ru-RU" i="1" dirty="0" err="1" smtClean="0"/>
              <a:t>жертви</a:t>
            </a:r>
            <a:r>
              <a:rPr lang="ru-RU" i="1" dirty="0" smtClean="0"/>
              <a:t>. </a:t>
            </a:r>
            <a:endParaRPr lang="ru-RU" i="1" dirty="0"/>
          </a:p>
        </p:txBody>
      </p:sp>
      <p:pic>
        <p:nvPicPr>
          <p:cNvPr id="1026" name="Picture 2" descr="C:\Users\User\Desktop\images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8939" y="383918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User\Desktop\Без названия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235" y="2348880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User\Desktop\image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8328" y="2415555"/>
            <a:ext cx="2981325" cy="1533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User\Desktop\Без названия (2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6774" y="3148980"/>
            <a:ext cx="1743075" cy="2619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User\Desktop\images (2)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149080"/>
            <a:ext cx="2343150" cy="195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User\Desktop\images (1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2787" y="4368155"/>
            <a:ext cx="2638425" cy="173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2985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04664"/>
            <a:ext cx="828092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 smtClean="0"/>
              <a:t>Пасивно-покірливий</a:t>
            </a:r>
            <a:r>
              <a:rPr lang="ru-RU" sz="2400" b="1" dirty="0" smtClean="0"/>
              <a:t> та </a:t>
            </a:r>
            <a:r>
              <a:rPr lang="ru-RU" sz="2400" b="1" dirty="0" err="1" smtClean="0"/>
              <a:t>ліберальний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стилі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спілкування</a:t>
            </a:r>
            <a:r>
              <a:rPr lang="ru-RU" sz="2400" b="1" dirty="0" smtClean="0"/>
              <a:t> </a:t>
            </a:r>
          </a:p>
          <a:p>
            <a:r>
              <a:rPr lang="ru-RU" dirty="0" err="1" smtClean="0"/>
              <a:t>схожі</a:t>
            </a:r>
            <a:r>
              <a:rPr lang="ru-RU" dirty="0" smtClean="0"/>
              <a:t> </a:t>
            </a:r>
            <a:r>
              <a:rPr lang="ru-RU" dirty="0" err="1"/>
              <a:t>тим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обидва</a:t>
            </a:r>
            <a:r>
              <a:rPr lang="ru-RU" dirty="0"/>
              <a:t> </a:t>
            </a:r>
            <a:r>
              <a:rPr lang="ru-RU" dirty="0" err="1"/>
              <a:t>характеризуються</a:t>
            </a:r>
            <a:r>
              <a:rPr lang="ru-RU" dirty="0"/>
              <a:t> </a:t>
            </a:r>
            <a:r>
              <a:rPr lang="ru-RU" dirty="0" err="1"/>
              <a:t>уникненням</a:t>
            </a:r>
            <a:r>
              <a:rPr lang="ru-RU" dirty="0"/>
              <a:t> </a:t>
            </a:r>
            <a:r>
              <a:rPr lang="ru-RU" dirty="0" err="1"/>
              <a:t>конфліктів</a:t>
            </a:r>
            <a:r>
              <a:rPr lang="ru-RU" dirty="0"/>
              <a:t> та </a:t>
            </a:r>
            <a:r>
              <a:rPr lang="ru-RU" dirty="0" err="1"/>
              <a:t>нехтуванням</a:t>
            </a:r>
            <a:r>
              <a:rPr lang="ru-RU" dirty="0"/>
              <a:t> </a:t>
            </a:r>
            <a:r>
              <a:rPr lang="ru-RU" dirty="0" err="1"/>
              <a:t>власними</a:t>
            </a:r>
            <a:r>
              <a:rPr lang="ru-RU" dirty="0"/>
              <a:t> </a:t>
            </a:r>
            <a:r>
              <a:rPr lang="ru-RU" dirty="0" err="1"/>
              <a:t>інтересами</a:t>
            </a:r>
            <a:r>
              <a:rPr lang="ru-RU" dirty="0"/>
              <a:t> на </a:t>
            </a:r>
            <a:r>
              <a:rPr lang="ru-RU" dirty="0" err="1"/>
              <a:t>користь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, але </a:t>
            </a:r>
            <a:r>
              <a:rPr lang="ru-RU" dirty="0" err="1"/>
              <a:t>ліберальний</a:t>
            </a:r>
            <a:r>
              <a:rPr lang="ru-RU" dirty="0"/>
              <a:t> стиль є </a:t>
            </a:r>
            <a:r>
              <a:rPr lang="ru-RU" dirty="0" err="1"/>
              <a:t>ширшим</a:t>
            </a:r>
            <a:r>
              <a:rPr lang="ru-RU" dirty="0"/>
              <a:t> і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означати</a:t>
            </a:r>
            <a:r>
              <a:rPr lang="ru-RU" dirty="0"/>
              <a:t> </a:t>
            </a:r>
            <a:r>
              <a:rPr lang="ru-RU" dirty="0" err="1"/>
              <a:t>байдужість</a:t>
            </a:r>
            <a:r>
              <a:rPr lang="ru-RU" dirty="0"/>
              <a:t> до </a:t>
            </a:r>
            <a:r>
              <a:rPr lang="ru-RU" dirty="0" err="1"/>
              <a:t>дій</a:t>
            </a:r>
            <a:r>
              <a:rPr lang="ru-RU" dirty="0"/>
              <a:t> </a:t>
            </a:r>
            <a:r>
              <a:rPr lang="ru-RU" dirty="0" err="1"/>
              <a:t>співрозмовника</a:t>
            </a:r>
            <a:r>
              <a:rPr lang="ru-RU" dirty="0"/>
              <a:t>, </a:t>
            </a:r>
            <a:r>
              <a:rPr lang="ru-RU" dirty="0" err="1"/>
              <a:t>тоді</a:t>
            </a:r>
            <a:r>
              <a:rPr lang="ru-RU" dirty="0"/>
              <a:t> як </a:t>
            </a:r>
            <a:r>
              <a:rPr lang="ru-RU" dirty="0" err="1"/>
              <a:t>пасивний</a:t>
            </a:r>
            <a:r>
              <a:rPr lang="ru-RU" dirty="0"/>
              <a:t> </a:t>
            </a:r>
            <a:r>
              <a:rPr lang="ru-RU" dirty="0" err="1"/>
              <a:t>фокусується</a:t>
            </a:r>
            <a:r>
              <a:rPr lang="ru-RU" dirty="0"/>
              <a:t> на </a:t>
            </a:r>
            <a:r>
              <a:rPr lang="ru-RU" dirty="0" err="1"/>
              <a:t>придушенні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потреб </a:t>
            </a:r>
            <a:r>
              <a:rPr lang="ru-RU" dirty="0" err="1"/>
              <a:t>заради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. </a:t>
            </a:r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ru-RU" b="1" dirty="0" err="1" smtClean="0"/>
              <a:t>Пасивний</a:t>
            </a:r>
            <a:r>
              <a:rPr lang="ru-RU" b="1" dirty="0" smtClean="0"/>
              <a:t> </a:t>
            </a:r>
            <a:r>
              <a:rPr lang="ru-RU" dirty="0"/>
              <a:t>— </a:t>
            </a:r>
            <a:r>
              <a:rPr lang="ru-RU" dirty="0" err="1"/>
              <a:t>це</a:t>
            </a:r>
            <a:r>
              <a:rPr lang="ru-RU" dirty="0"/>
              <a:t> коли </a:t>
            </a:r>
            <a:r>
              <a:rPr lang="ru-RU" dirty="0" err="1"/>
              <a:t>людина</a:t>
            </a:r>
            <a:r>
              <a:rPr lang="ru-RU" dirty="0"/>
              <a:t> не </a:t>
            </a:r>
            <a:r>
              <a:rPr lang="ru-RU" dirty="0" err="1"/>
              <a:t>висловлює</a:t>
            </a:r>
            <a:r>
              <a:rPr lang="ru-RU" dirty="0"/>
              <a:t> думку</a:t>
            </a:r>
            <a:r>
              <a:rPr lang="ru-RU" dirty="0" smtClean="0"/>
              <a:t>, стан </a:t>
            </a:r>
            <a:r>
              <a:rPr lang="ru-RU" dirty="0" err="1" smtClean="0"/>
              <a:t>пригнічення</a:t>
            </a:r>
            <a:r>
              <a:rPr lang="ru-RU" dirty="0" smtClean="0"/>
              <a:t>,  </a:t>
            </a:r>
            <a:r>
              <a:rPr lang="ru-RU" dirty="0"/>
              <a:t>а </a:t>
            </a:r>
            <a:r>
              <a:rPr lang="ru-RU" b="1" dirty="0" err="1"/>
              <a:t>ліберальний</a:t>
            </a:r>
            <a:r>
              <a:rPr lang="ru-RU" b="1" dirty="0"/>
              <a:t> </a:t>
            </a:r>
            <a:r>
              <a:rPr lang="ru-RU" dirty="0"/>
              <a:t>— </a:t>
            </a:r>
            <a:r>
              <a:rPr lang="ru-RU" dirty="0" err="1"/>
              <a:t>це</a:t>
            </a:r>
            <a:r>
              <a:rPr lang="ru-RU" dirty="0"/>
              <a:t> коли </a:t>
            </a:r>
            <a:r>
              <a:rPr lang="ru-RU" dirty="0" err="1" smtClean="0"/>
              <a:t>викладач</a:t>
            </a:r>
            <a:r>
              <a:rPr lang="ru-RU" dirty="0" smtClean="0"/>
              <a:t> не </a:t>
            </a:r>
            <a:r>
              <a:rPr lang="ru-RU" dirty="0" err="1"/>
              <a:t>втручається</a:t>
            </a:r>
            <a:r>
              <a:rPr lang="ru-RU" dirty="0"/>
              <a:t>, </a:t>
            </a:r>
            <a:r>
              <a:rPr lang="ru-RU" dirty="0" err="1"/>
              <a:t>дозволяючи</a:t>
            </a:r>
            <a:r>
              <a:rPr lang="ru-RU" dirty="0"/>
              <a:t> </a:t>
            </a:r>
            <a:r>
              <a:rPr lang="ru-RU" dirty="0" err="1"/>
              <a:t>повну</a:t>
            </a:r>
            <a:r>
              <a:rPr lang="ru-RU" dirty="0"/>
              <a:t> свободу, </a:t>
            </a:r>
            <a:r>
              <a:rPr lang="ru-RU" dirty="0" err="1" smtClean="0"/>
              <a:t>авансовано</a:t>
            </a:r>
            <a:r>
              <a:rPr lang="ru-RU" dirty="0" smtClean="0"/>
              <a:t> дозволивши </a:t>
            </a:r>
            <a:r>
              <a:rPr lang="ru-RU" dirty="0" err="1" smtClean="0"/>
              <a:t>раннє</a:t>
            </a:r>
            <a:r>
              <a:rPr lang="ru-RU" dirty="0" smtClean="0"/>
              <a:t> </a:t>
            </a:r>
            <a:r>
              <a:rPr lang="ru-RU" dirty="0" err="1" smtClean="0"/>
              <a:t>дорослішання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/>
              <a:t>призводить</a:t>
            </a:r>
            <a:r>
              <a:rPr lang="ru-RU" dirty="0"/>
              <a:t> до </a:t>
            </a:r>
            <a:r>
              <a:rPr lang="ru-RU" dirty="0" err="1" smtClean="0"/>
              <a:t>повного</a:t>
            </a:r>
            <a:r>
              <a:rPr lang="ru-RU" dirty="0" smtClean="0"/>
              <a:t> хаосу</a:t>
            </a:r>
            <a:r>
              <a:rPr lang="ru-RU" dirty="0"/>
              <a:t>. </a:t>
            </a:r>
          </a:p>
        </p:txBody>
      </p:sp>
      <p:pic>
        <p:nvPicPr>
          <p:cNvPr id="2050" name="Picture 2" descr="C:\Users\User\Desktop\images (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0011" y="4371444"/>
            <a:ext cx="2543175" cy="180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User\Desktop\images (4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4670" y="4495269"/>
            <a:ext cx="1762125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2304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764704"/>
            <a:ext cx="792088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err="1"/>
              <a:t>Пасивно-покірливий</a:t>
            </a:r>
            <a:r>
              <a:rPr lang="ru-RU" sz="2000" b="1" dirty="0"/>
              <a:t> (</a:t>
            </a:r>
            <a:r>
              <a:rPr lang="ru-RU" sz="2000" b="1" dirty="0" err="1"/>
              <a:t>Пасивний</a:t>
            </a:r>
            <a:r>
              <a:rPr lang="ru-RU" sz="2000" b="1" dirty="0"/>
              <a:t>) </a:t>
            </a:r>
            <a:r>
              <a:rPr lang="ru-RU" sz="2000" b="1" dirty="0" smtClean="0"/>
              <a:t>стиль - </a:t>
            </a:r>
            <a:r>
              <a:rPr lang="ru-RU" sz="2000" b="1" dirty="0" err="1" smtClean="0"/>
              <a:t>недоліки</a:t>
            </a:r>
            <a:endParaRPr lang="ru-RU" sz="2000" b="1" dirty="0"/>
          </a:p>
          <a:p>
            <a:r>
              <a:rPr lang="ru-RU" sz="2000" dirty="0"/>
              <a:t>Суть: </a:t>
            </a:r>
            <a:r>
              <a:rPr lang="ru-RU" sz="2000" dirty="0" err="1"/>
              <a:t>Небажання</a:t>
            </a:r>
            <a:r>
              <a:rPr lang="ru-RU" sz="2000" dirty="0"/>
              <a:t> </a:t>
            </a:r>
            <a:r>
              <a:rPr lang="ru-RU" sz="2000" dirty="0" err="1"/>
              <a:t>висловлювати</a:t>
            </a:r>
            <a:r>
              <a:rPr lang="ru-RU" sz="2000" dirty="0"/>
              <a:t> свою думку, </a:t>
            </a:r>
            <a:r>
              <a:rPr lang="ru-RU" sz="2000" dirty="0" err="1"/>
              <a:t>почуття</a:t>
            </a:r>
            <a:r>
              <a:rPr lang="ru-RU" sz="2000" dirty="0"/>
              <a:t>, </a:t>
            </a:r>
            <a:r>
              <a:rPr lang="ru-RU" sz="2000" dirty="0" err="1"/>
              <a:t>ігнорування</a:t>
            </a:r>
            <a:r>
              <a:rPr lang="ru-RU" sz="2000" dirty="0"/>
              <a:t> </a:t>
            </a:r>
            <a:r>
              <a:rPr lang="ru-RU" sz="2000" dirty="0" err="1"/>
              <a:t>власних</a:t>
            </a:r>
            <a:r>
              <a:rPr lang="ru-RU" sz="2000" dirty="0"/>
              <a:t> </a:t>
            </a:r>
            <a:r>
              <a:rPr lang="ru-RU" sz="2000" dirty="0" err="1"/>
              <a:t>інтересів</a:t>
            </a:r>
            <a:r>
              <a:rPr lang="ru-RU" sz="2000" dirty="0"/>
              <a:t>, </a:t>
            </a:r>
            <a:r>
              <a:rPr lang="ru-RU" sz="2000" dirty="0" err="1"/>
              <a:t>прагнення</a:t>
            </a:r>
            <a:r>
              <a:rPr lang="ru-RU" sz="2000" dirty="0"/>
              <a:t> </a:t>
            </a:r>
            <a:r>
              <a:rPr lang="ru-RU" sz="2000" dirty="0" err="1"/>
              <a:t>уникнути</a:t>
            </a:r>
            <a:r>
              <a:rPr lang="ru-RU" sz="2000" dirty="0"/>
              <a:t> </a:t>
            </a:r>
            <a:r>
              <a:rPr lang="ru-RU" sz="2000" dirty="0" err="1"/>
              <a:t>конфлікту</a:t>
            </a:r>
            <a:r>
              <a:rPr lang="ru-RU" sz="2000" dirty="0"/>
              <a:t> будь-</a:t>
            </a:r>
            <a:r>
              <a:rPr lang="ru-RU" sz="2000" dirty="0" err="1"/>
              <a:t>ціною</a:t>
            </a:r>
            <a:r>
              <a:rPr lang="ru-RU" sz="2000" dirty="0"/>
              <a:t>.</a:t>
            </a:r>
          </a:p>
          <a:p>
            <a:r>
              <a:rPr lang="ru-RU" sz="2000" dirty="0" err="1"/>
              <a:t>Ознаки</a:t>
            </a:r>
            <a:r>
              <a:rPr lang="ru-RU" sz="2000" dirty="0"/>
              <a:t>: </a:t>
            </a:r>
            <a:r>
              <a:rPr lang="ru-RU" sz="2000" dirty="0" err="1"/>
              <a:t>Пригнічена</a:t>
            </a:r>
            <a:r>
              <a:rPr lang="ru-RU" sz="2000" dirty="0"/>
              <a:t> поза, </a:t>
            </a:r>
            <a:r>
              <a:rPr lang="ru-RU" sz="2000" dirty="0" err="1"/>
              <a:t>вибачливість</a:t>
            </a:r>
            <a:r>
              <a:rPr lang="ru-RU" sz="2000" dirty="0"/>
              <a:t>, </a:t>
            </a:r>
            <a:r>
              <a:rPr lang="ru-RU" sz="2000" dirty="0" err="1"/>
              <a:t>відсутність</a:t>
            </a:r>
            <a:r>
              <a:rPr lang="ru-RU" sz="2000" dirty="0"/>
              <a:t> </a:t>
            </a:r>
            <a:r>
              <a:rPr lang="ru-RU" sz="2000" dirty="0" err="1"/>
              <a:t>здатності</a:t>
            </a:r>
            <a:r>
              <a:rPr lang="ru-RU" sz="2000" dirty="0"/>
              <a:t> </a:t>
            </a:r>
            <a:r>
              <a:rPr lang="ru-RU" sz="2000" dirty="0" err="1"/>
              <a:t>сказати</a:t>
            </a:r>
            <a:r>
              <a:rPr lang="ru-RU" sz="2000" dirty="0"/>
              <a:t> "</a:t>
            </a:r>
            <a:r>
              <a:rPr lang="ru-RU" sz="2000" dirty="0" err="1"/>
              <a:t>ні</a:t>
            </a:r>
            <a:r>
              <a:rPr lang="ru-RU" sz="2000" dirty="0"/>
              <a:t>".</a:t>
            </a:r>
          </a:p>
          <a:p>
            <a:r>
              <a:rPr lang="ru-RU" sz="2000" dirty="0" err="1"/>
              <a:t>Наслідки</a:t>
            </a:r>
            <a:r>
              <a:rPr lang="ru-RU" sz="2000" dirty="0"/>
              <a:t>: </a:t>
            </a:r>
            <a:r>
              <a:rPr lang="ru-RU" sz="2000" dirty="0" err="1"/>
              <a:t>Почуття</a:t>
            </a:r>
            <a:r>
              <a:rPr lang="ru-RU" sz="2000" dirty="0"/>
              <a:t> </a:t>
            </a:r>
            <a:r>
              <a:rPr lang="ru-RU" sz="2000" dirty="0" err="1"/>
              <a:t>пригніченості</a:t>
            </a:r>
            <a:r>
              <a:rPr lang="ru-RU" sz="2000" dirty="0"/>
              <a:t>, образа, </a:t>
            </a:r>
            <a:r>
              <a:rPr lang="ru-RU" sz="2000" dirty="0" err="1"/>
              <a:t>розгубленість</a:t>
            </a:r>
            <a:r>
              <a:rPr lang="ru-RU" sz="2000" dirty="0"/>
              <a:t>, </a:t>
            </a:r>
            <a:r>
              <a:rPr lang="ru-RU" sz="2000" dirty="0" err="1"/>
              <a:t>життя</a:t>
            </a:r>
            <a:r>
              <a:rPr lang="ru-RU" sz="2000" dirty="0"/>
              <a:t> поза контролем. </a:t>
            </a:r>
          </a:p>
          <a:p>
            <a:endParaRPr lang="ru-RU" sz="2000" b="1" dirty="0" smtClean="0"/>
          </a:p>
          <a:p>
            <a:r>
              <a:rPr lang="ru-RU" sz="2000" b="1" dirty="0" err="1" smtClean="0"/>
              <a:t>Ліберальний</a:t>
            </a:r>
            <a:r>
              <a:rPr lang="ru-RU" sz="2000" b="1" dirty="0" smtClean="0"/>
              <a:t> </a:t>
            </a:r>
            <a:r>
              <a:rPr lang="ru-RU" sz="2000" b="1" dirty="0"/>
              <a:t>стиль </a:t>
            </a:r>
            <a:r>
              <a:rPr lang="ru-RU" sz="2000" dirty="0"/>
              <a:t>(</a:t>
            </a:r>
            <a:r>
              <a:rPr lang="ru-RU" sz="2000" dirty="0" err="1"/>
              <a:t>також</a:t>
            </a:r>
            <a:r>
              <a:rPr lang="ru-RU" sz="2000" dirty="0"/>
              <a:t> </a:t>
            </a:r>
            <a:r>
              <a:rPr lang="ru-RU" sz="2000" dirty="0" err="1"/>
              <a:t>називають</a:t>
            </a:r>
            <a:r>
              <a:rPr lang="ru-RU" sz="2000" dirty="0"/>
              <a:t> </a:t>
            </a:r>
            <a:r>
              <a:rPr lang="ru-RU" sz="2000" dirty="0" err="1"/>
              <a:t>потурання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невтручання</a:t>
            </a:r>
            <a:r>
              <a:rPr lang="ru-RU" sz="2000" dirty="0"/>
              <a:t>)</a:t>
            </a:r>
          </a:p>
          <a:p>
            <a:r>
              <a:rPr lang="ru-RU" sz="2000" dirty="0"/>
              <a:t>Суть: </a:t>
            </a:r>
            <a:r>
              <a:rPr lang="ru-RU" sz="2000" dirty="0" err="1"/>
              <a:t>Байдуже</a:t>
            </a:r>
            <a:r>
              <a:rPr lang="ru-RU" sz="2000" dirty="0"/>
              <a:t> </a:t>
            </a:r>
            <a:r>
              <a:rPr lang="ru-RU" sz="2000" dirty="0" err="1"/>
              <a:t>ставлення</a:t>
            </a:r>
            <a:r>
              <a:rPr lang="ru-RU" sz="2000" dirty="0"/>
              <a:t> до </a:t>
            </a:r>
            <a:r>
              <a:rPr lang="ru-RU" sz="2000" dirty="0" err="1"/>
              <a:t>дій</a:t>
            </a:r>
            <a:r>
              <a:rPr lang="ru-RU" sz="2000" dirty="0"/>
              <a:t> </a:t>
            </a:r>
            <a:r>
              <a:rPr lang="ru-RU" sz="2000" dirty="0" err="1"/>
              <a:t>інших</a:t>
            </a:r>
            <a:r>
              <a:rPr lang="ru-RU" sz="2000" dirty="0"/>
              <a:t>, </a:t>
            </a:r>
            <a:r>
              <a:rPr lang="ru-RU" sz="2000" dirty="0" err="1"/>
              <a:t>відсутність</a:t>
            </a:r>
            <a:r>
              <a:rPr lang="ru-RU" sz="2000" dirty="0"/>
              <a:t> </a:t>
            </a:r>
            <a:r>
              <a:rPr lang="ru-RU" sz="2000" dirty="0" err="1"/>
              <a:t>вимог</a:t>
            </a:r>
            <a:r>
              <a:rPr lang="ru-RU" sz="2000" dirty="0"/>
              <a:t>, </a:t>
            </a:r>
            <a:r>
              <a:rPr lang="ru-RU" sz="2000" dirty="0" err="1"/>
              <a:t>невтручання</a:t>
            </a:r>
            <a:r>
              <a:rPr lang="ru-RU" sz="2000" dirty="0"/>
              <a:t>, попустительство.</a:t>
            </a:r>
          </a:p>
          <a:p>
            <a:r>
              <a:rPr lang="ru-RU" sz="2000" dirty="0" err="1"/>
              <a:t>Ознаки</a:t>
            </a:r>
            <a:r>
              <a:rPr lang="ru-RU" sz="2000" dirty="0"/>
              <a:t> (у </a:t>
            </a:r>
            <a:r>
              <a:rPr lang="ru-RU" sz="2000" dirty="0" err="1"/>
              <a:t>педагогіці</a:t>
            </a:r>
            <a:r>
              <a:rPr lang="ru-RU" sz="2000" dirty="0"/>
              <a:t>): Формально </a:t>
            </a:r>
            <a:r>
              <a:rPr lang="ru-RU" sz="2000" dirty="0" err="1"/>
              <a:t>демократичні</a:t>
            </a:r>
            <a:r>
              <a:rPr lang="ru-RU" sz="2000" dirty="0"/>
              <a:t> </a:t>
            </a:r>
            <a:r>
              <a:rPr lang="ru-RU" sz="2000" dirty="0" err="1"/>
              <a:t>методи</a:t>
            </a:r>
            <a:r>
              <a:rPr lang="ru-RU" sz="2000" dirty="0"/>
              <a:t>, але </a:t>
            </a:r>
            <a:r>
              <a:rPr lang="ru-RU" sz="2000" dirty="0" err="1"/>
              <a:t>низький</a:t>
            </a:r>
            <a:r>
              <a:rPr lang="ru-RU" sz="2000" dirty="0"/>
              <a:t> </a:t>
            </a:r>
            <a:r>
              <a:rPr lang="ru-RU" sz="2000" dirty="0" err="1"/>
              <a:t>рівень</a:t>
            </a:r>
            <a:r>
              <a:rPr lang="ru-RU" sz="2000" dirty="0"/>
              <a:t> </a:t>
            </a:r>
            <a:r>
              <a:rPr lang="ru-RU" sz="2000" dirty="0" err="1"/>
              <a:t>відповідальності</a:t>
            </a:r>
            <a:r>
              <a:rPr lang="ru-RU" sz="2000" dirty="0"/>
              <a:t>, </a:t>
            </a:r>
            <a:r>
              <a:rPr lang="ru-RU" sz="2000" dirty="0" err="1"/>
              <a:t>нечітка</a:t>
            </a:r>
            <a:r>
              <a:rPr lang="ru-RU" sz="2000" dirty="0"/>
              <a:t> </a:t>
            </a:r>
            <a:r>
              <a:rPr lang="ru-RU" sz="2000" dirty="0" err="1"/>
              <a:t>програма</a:t>
            </a:r>
            <a:r>
              <a:rPr lang="ru-RU" sz="2000" dirty="0"/>
              <a:t>, </a:t>
            </a:r>
            <a:r>
              <a:rPr lang="ru-RU" sz="2000" dirty="0" err="1"/>
              <a:t>незацікавленість</a:t>
            </a:r>
            <a:r>
              <a:rPr lang="ru-RU" sz="2000" dirty="0"/>
              <a:t> </a:t>
            </a:r>
            <a:r>
              <a:rPr lang="ru-RU" sz="2000" dirty="0" err="1"/>
              <a:t>вчителя</a:t>
            </a:r>
            <a:r>
              <a:rPr lang="ru-RU" sz="2000" dirty="0"/>
              <a:t>.</a:t>
            </a:r>
          </a:p>
          <a:p>
            <a:r>
              <a:rPr lang="ru-RU" sz="2000" dirty="0" err="1"/>
              <a:t>Наслідки</a:t>
            </a:r>
            <a:r>
              <a:rPr lang="ru-RU" sz="2000" dirty="0"/>
              <a:t>: </a:t>
            </a:r>
            <a:r>
              <a:rPr lang="ru-RU" sz="2000" dirty="0" err="1"/>
              <a:t>Комунікативний</a:t>
            </a:r>
            <a:r>
              <a:rPr lang="ru-RU" sz="2000" dirty="0"/>
              <a:t> </a:t>
            </a:r>
            <a:r>
              <a:rPr lang="ru-RU" sz="2000" dirty="0" err="1"/>
              <a:t>процес</a:t>
            </a:r>
            <a:r>
              <a:rPr lang="ru-RU" sz="2000" dirty="0"/>
              <a:t> </a:t>
            </a:r>
            <a:r>
              <a:rPr lang="ru-RU" sz="2000" dirty="0" err="1"/>
              <a:t>стає</a:t>
            </a:r>
            <a:r>
              <a:rPr lang="ru-RU" sz="2000" dirty="0"/>
              <a:t> </a:t>
            </a:r>
            <a:r>
              <a:rPr lang="ru-RU" sz="2000" dirty="0" err="1"/>
              <a:t>некерованим</a:t>
            </a:r>
            <a:r>
              <a:rPr lang="ru-RU" sz="2000" dirty="0"/>
              <a:t>, </a:t>
            </a:r>
            <a:r>
              <a:rPr lang="ru-RU" sz="2000" dirty="0" err="1"/>
              <a:t>проблеми</a:t>
            </a:r>
            <a:r>
              <a:rPr lang="ru-RU" sz="2000" dirty="0"/>
              <a:t> </a:t>
            </a:r>
            <a:r>
              <a:rPr lang="ru-RU" sz="2000" dirty="0" err="1"/>
              <a:t>вирішуються</a:t>
            </a:r>
            <a:r>
              <a:rPr lang="ru-RU" sz="2000" dirty="0"/>
              <a:t> формально, </a:t>
            </a:r>
            <a:r>
              <a:rPr lang="ru-RU" sz="2000" dirty="0" err="1"/>
              <a:t>відсутність</a:t>
            </a:r>
            <a:r>
              <a:rPr lang="ru-RU" sz="2000" dirty="0"/>
              <a:t> </a:t>
            </a:r>
            <a:r>
              <a:rPr lang="ru-RU" sz="2000" dirty="0" err="1"/>
              <a:t>лідерства</a:t>
            </a:r>
            <a:r>
              <a:rPr lang="ru-RU" sz="2000" dirty="0"/>
              <a:t> та </a:t>
            </a:r>
            <a:r>
              <a:rPr lang="ru-RU" sz="2000" dirty="0" err="1"/>
              <a:t>ініціативи</a:t>
            </a:r>
            <a:r>
              <a:rPr lang="ru-RU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77522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548680"/>
            <a:ext cx="777686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err="1"/>
              <a:t>Демократичний</a:t>
            </a:r>
            <a:r>
              <a:rPr lang="ru-RU" sz="2000" b="1" dirty="0"/>
              <a:t> стиль </a:t>
            </a:r>
            <a:r>
              <a:rPr lang="ru-RU" sz="2000" b="1" dirty="0" err="1"/>
              <a:t>спілкування</a:t>
            </a:r>
            <a:r>
              <a:rPr lang="ru-RU" sz="2000" b="1" dirty="0"/>
              <a:t> </a:t>
            </a:r>
            <a:r>
              <a:rPr lang="ru-RU" sz="2000" dirty="0"/>
              <a:t>–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партнерський</a:t>
            </a:r>
            <a:r>
              <a:rPr lang="ru-RU" sz="2000" dirty="0"/>
              <a:t> </a:t>
            </a:r>
            <a:r>
              <a:rPr lang="ru-RU" sz="2000" dirty="0" err="1"/>
              <a:t>підхід</a:t>
            </a:r>
            <a:r>
              <a:rPr lang="ru-RU" sz="2000" dirty="0"/>
              <a:t>, </a:t>
            </a:r>
            <a:r>
              <a:rPr lang="ru-RU" sz="2000" dirty="0" err="1"/>
              <a:t>заснований</a:t>
            </a:r>
            <a:r>
              <a:rPr lang="ru-RU" sz="2000" dirty="0"/>
              <a:t> на </a:t>
            </a:r>
            <a:r>
              <a:rPr lang="ru-RU" sz="2000" dirty="0" err="1"/>
              <a:t>повазі</a:t>
            </a:r>
            <a:r>
              <a:rPr lang="ru-RU" sz="2000" dirty="0"/>
              <a:t> до </a:t>
            </a:r>
            <a:r>
              <a:rPr lang="ru-RU" sz="2000" dirty="0" err="1"/>
              <a:t>особистості</a:t>
            </a:r>
            <a:r>
              <a:rPr lang="ru-RU" sz="2000" dirty="0"/>
              <a:t>, </a:t>
            </a:r>
            <a:r>
              <a:rPr lang="ru-RU" sz="2000" dirty="0" err="1"/>
              <a:t>довірі</a:t>
            </a:r>
            <a:r>
              <a:rPr lang="ru-RU" sz="2000" dirty="0"/>
              <a:t>, </a:t>
            </a:r>
            <a:r>
              <a:rPr lang="ru-RU" sz="2000" dirty="0" err="1"/>
              <a:t>залученні</a:t>
            </a:r>
            <a:r>
              <a:rPr lang="ru-RU" sz="2000" dirty="0"/>
              <a:t> </a:t>
            </a:r>
            <a:r>
              <a:rPr lang="ru-RU" sz="2000" dirty="0" err="1"/>
              <a:t>всіх</a:t>
            </a:r>
            <a:r>
              <a:rPr lang="ru-RU" sz="2000" dirty="0"/>
              <a:t> </a:t>
            </a:r>
            <a:r>
              <a:rPr lang="ru-RU" sz="2000" dirty="0" err="1"/>
              <a:t>учасників</a:t>
            </a:r>
            <a:r>
              <a:rPr lang="ru-RU" sz="2000" dirty="0"/>
              <a:t> до </a:t>
            </a:r>
            <a:r>
              <a:rPr lang="ru-RU" sz="2000" dirty="0" err="1"/>
              <a:t>прийняття</a:t>
            </a:r>
            <a:r>
              <a:rPr lang="ru-RU" sz="2000" dirty="0"/>
              <a:t> </a:t>
            </a:r>
            <a:r>
              <a:rPr lang="ru-RU" sz="2000" dirty="0" err="1"/>
              <a:t>рішень</a:t>
            </a:r>
            <a:r>
              <a:rPr lang="ru-RU" sz="2000" dirty="0"/>
              <a:t> та </a:t>
            </a:r>
            <a:r>
              <a:rPr lang="ru-RU" sz="2000" dirty="0" err="1"/>
              <a:t>стимулюванні</a:t>
            </a:r>
            <a:r>
              <a:rPr lang="ru-RU" sz="2000" dirty="0"/>
              <a:t> </a:t>
            </a:r>
            <a:r>
              <a:rPr lang="ru-RU" sz="2000" dirty="0" err="1"/>
              <a:t>їхньої</a:t>
            </a:r>
            <a:r>
              <a:rPr lang="ru-RU" sz="2000" dirty="0"/>
              <a:t> </a:t>
            </a:r>
            <a:r>
              <a:rPr lang="ru-RU" sz="2000" dirty="0" err="1"/>
              <a:t>самостійності</a:t>
            </a:r>
            <a:r>
              <a:rPr lang="ru-RU" sz="2000" dirty="0"/>
              <a:t> й </a:t>
            </a:r>
            <a:r>
              <a:rPr lang="ru-RU" sz="2000" dirty="0" err="1"/>
              <a:t>ініціативи</a:t>
            </a:r>
            <a:r>
              <a:rPr lang="ru-RU" sz="2000" dirty="0"/>
              <a:t>, де </a:t>
            </a:r>
            <a:r>
              <a:rPr lang="ru-RU" sz="2000" dirty="0" err="1"/>
              <a:t>лідер</a:t>
            </a:r>
            <a:r>
              <a:rPr lang="ru-RU" sz="2000" dirty="0"/>
              <a:t> </a:t>
            </a:r>
            <a:r>
              <a:rPr lang="ru-RU" sz="2000" dirty="0" err="1"/>
              <a:t>виступає</a:t>
            </a:r>
            <a:r>
              <a:rPr lang="ru-RU" sz="2000" dirty="0"/>
              <a:t> "першим </a:t>
            </a:r>
            <a:r>
              <a:rPr lang="ru-RU" sz="2000" dirty="0" err="1"/>
              <a:t>серед</a:t>
            </a:r>
            <a:r>
              <a:rPr lang="ru-RU" sz="2000" dirty="0"/>
              <a:t> </a:t>
            </a:r>
            <a:r>
              <a:rPr lang="ru-RU" sz="2000" dirty="0" err="1"/>
              <a:t>рівних</a:t>
            </a:r>
            <a:r>
              <a:rPr lang="ru-RU" sz="2000" dirty="0"/>
              <a:t>", </a:t>
            </a:r>
            <a:r>
              <a:rPr lang="ru-RU" sz="2000" dirty="0" err="1"/>
              <a:t>підтримуючи</a:t>
            </a:r>
            <a:r>
              <a:rPr lang="ru-RU" sz="2000" dirty="0"/>
              <a:t> </a:t>
            </a:r>
            <a:r>
              <a:rPr lang="ru-RU" sz="2000" dirty="0" err="1"/>
              <a:t>співпрацю</a:t>
            </a:r>
            <a:r>
              <a:rPr lang="ru-RU" sz="2000" dirty="0"/>
              <a:t> та </a:t>
            </a:r>
            <a:r>
              <a:rPr lang="ru-RU" sz="2000" dirty="0" err="1"/>
              <a:t>спільний</a:t>
            </a:r>
            <a:r>
              <a:rPr lang="ru-RU" sz="2000" dirty="0"/>
              <a:t> </a:t>
            </a:r>
            <a:r>
              <a:rPr lang="ru-RU" sz="2000" dirty="0" err="1"/>
              <a:t>пошук</a:t>
            </a:r>
            <a:r>
              <a:rPr lang="ru-RU" sz="2000" dirty="0"/>
              <a:t>, а не диктат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панування</a:t>
            </a:r>
            <a:r>
              <a:rPr lang="ru-RU" sz="2000" dirty="0"/>
              <a:t>.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найсприятливіший</a:t>
            </a:r>
            <a:r>
              <a:rPr lang="ru-RU" sz="2000" dirty="0"/>
              <a:t> стиль,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створює</a:t>
            </a:r>
            <a:r>
              <a:rPr lang="ru-RU" sz="2000" dirty="0"/>
              <a:t> атмосферу </a:t>
            </a:r>
            <a:r>
              <a:rPr lang="ru-RU" sz="2000" dirty="0" err="1"/>
              <a:t>рівності</a:t>
            </a:r>
            <a:r>
              <a:rPr lang="ru-RU" sz="2000" dirty="0"/>
              <a:t>, </a:t>
            </a:r>
            <a:r>
              <a:rPr lang="ru-RU" sz="2000" dirty="0" err="1"/>
              <a:t>відкритості</a:t>
            </a:r>
            <a:r>
              <a:rPr lang="ru-RU" sz="2000" dirty="0"/>
              <a:t> та </a:t>
            </a:r>
            <a:r>
              <a:rPr lang="ru-RU" sz="2000" dirty="0" err="1"/>
              <a:t>продуктивної</a:t>
            </a:r>
            <a:r>
              <a:rPr lang="ru-RU" sz="2000" dirty="0"/>
              <a:t> </a:t>
            </a:r>
            <a:r>
              <a:rPr lang="ru-RU" sz="2000" dirty="0" err="1"/>
              <a:t>взаємодії</a:t>
            </a:r>
            <a:r>
              <a:rPr lang="ru-RU" sz="2000" dirty="0"/>
              <a:t>, </a:t>
            </a:r>
            <a:r>
              <a:rPr lang="ru-RU" sz="2000" dirty="0" err="1"/>
              <a:t>сприяє</a:t>
            </a:r>
            <a:r>
              <a:rPr lang="ru-RU" sz="2000" dirty="0"/>
              <a:t> </a:t>
            </a:r>
            <a:r>
              <a:rPr lang="ru-RU" sz="2000" dirty="0" err="1"/>
              <a:t>розвитку</a:t>
            </a:r>
            <a:r>
              <a:rPr lang="ru-RU" sz="2000" dirty="0"/>
              <a:t> самоконтролю та </a:t>
            </a:r>
            <a:r>
              <a:rPr lang="ru-RU" sz="2000" dirty="0" err="1"/>
              <a:t>відповідальності</a:t>
            </a:r>
            <a:r>
              <a:rPr lang="ru-RU" sz="2000" dirty="0"/>
              <a:t>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259632" y="3861048"/>
            <a:ext cx="702027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У </a:t>
            </a:r>
            <a:r>
              <a:rPr lang="ru-RU" dirty="0" err="1"/>
              <a:t>педагогіці</a:t>
            </a:r>
            <a:r>
              <a:rPr lang="ru-RU" dirty="0"/>
              <a:t> (</a:t>
            </a:r>
            <a:r>
              <a:rPr lang="ru-RU" dirty="0" err="1"/>
              <a:t>найефективніший</a:t>
            </a:r>
            <a:r>
              <a:rPr lang="ru-RU" dirty="0"/>
              <a:t> стиль):</a:t>
            </a:r>
          </a:p>
          <a:p>
            <a:r>
              <a:rPr lang="ru-RU" dirty="0" err="1" smtClean="0"/>
              <a:t>Викладач</a:t>
            </a:r>
            <a:r>
              <a:rPr lang="ru-RU" dirty="0" smtClean="0"/>
              <a:t> </a:t>
            </a:r>
            <a:r>
              <a:rPr lang="ru-RU" dirty="0" err="1"/>
              <a:t>виступає</a:t>
            </a:r>
            <a:r>
              <a:rPr lang="ru-RU" dirty="0"/>
              <a:t> як координатор, а не диктатор, </a:t>
            </a:r>
            <a:r>
              <a:rPr lang="ru-RU" dirty="0" err="1"/>
              <a:t>використовуючи</a:t>
            </a:r>
            <a:r>
              <a:rPr lang="ru-RU" dirty="0"/>
              <a:t> </a:t>
            </a:r>
            <a:r>
              <a:rPr lang="ru-RU" dirty="0" err="1"/>
              <a:t>позитивні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. </a:t>
            </a:r>
          </a:p>
          <a:p>
            <a:r>
              <a:rPr lang="ru-RU" dirty="0" err="1"/>
              <a:t>Створюється</a:t>
            </a:r>
            <a:r>
              <a:rPr lang="ru-RU" dirty="0"/>
              <a:t> дух </a:t>
            </a:r>
            <a:r>
              <a:rPr lang="ru-RU" dirty="0" err="1"/>
              <a:t>товариськості</a:t>
            </a:r>
            <a:r>
              <a:rPr lang="ru-RU" dirty="0"/>
              <a:t> та </a:t>
            </a:r>
            <a:r>
              <a:rPr lang="ru-RU" dirty="0" err="1"/>
              <a:t>емпатії</a:t>
            </a:r>
            <a:r>
              <a:rPr lang="ru-RU" dirty="0"/>
              <a:t>, де </a:t>
            </a:r>
            <a:r>
              <a:rPr lang="ru-RU" dirty="0" err="1"/>
              <a:t>дитина</a:t>
            </a:r>
            <a:r>
              <a:rPr lang="ru-RU" dirty="0"/>
              <a:t> </a:t>
            </a:r>
            <a:r>
              <a:rPr lang="ru-RU" dirty="0" err="1"/>
              <a:t>відчуває</a:t>
            </a:r>
            <a:r>
              <a:rPr lang="ru-RU" dirty="0"/>
              <a:t> себе </a:t>
            </a:r>
            <a:r>
              <a:rPr lang="ru-RU" dirty="0" err="1"/>
              <a:t>цінною</a:t>
            </a:r>
            <a:r>
              <a:rPr lang="ru-RU" dirty="0"/>
              <a:t>. </a:t>
            </a:r>
          </a:p>
          <a:p>
            <a:r>
              <a:rPr lang="ru-RU" dirty="0" err="1" smtClean="0"/>
              <a:t>Студенти</a:t>
            </a:r>
            <a:r>
              <a:rPr lang="ru-RU" dirty="0" smtClean="0"/>
              <a:t> </a:t>
            </a:r>
            <a:r>
              <a:rPr lang="ru-RU" dirty="0" err="1"/>
              <a:t>стають</a:t>
            </a:r>
            <a:r>
              <a:rPr lang="ru-RU" dirty="0"/>
              <a:t> </a:t>
            </a:r>
            <a:r>
              <a:rPr lang="ru-RU" dirty="0" err="1"/>
              <a:t>активними</a:t>
            </a:r>
            <a:r>
              <a:rPr lang="ru-RU" dirty="0"/>
              <a:t> </a:t>
            </a:r>
            <a:r>
              <a:rPr lang="ru-RU" dirty="0" err="1"/>
              <a:t>учасниками</a:t>
            </a:r>
            <a:r>
              <a:rPr lang="ru-RU" dirty="0"/>
              <a:t>, а не </a:t>
            </a:r>
            <a:r>
              <a:rPr lang="ru-RU" dirty="0" err="1"/>
              <a:t>пасивними</a:t>
            </a:r>
            <a:r>
              <a:rPr lang="ru-RU" dirty="0"/>
              <a:t> слухачами,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сприяє</a:t>
            </a:r>
            <a:r>
              <a:rPr lang="ru-RU" dirty="0"/>
              <a:t> </a:t>
            </a:r>
            <a:r>
              <a:rPr lang="ru-RU" dirty="0" err="1"/>
              <a:t>глибшому</a:t>
            </a:r>
            <a:r>
              <a:rPr lang="ru-RU" dirty="0"/>
              <a:t> </a:t>
            </a:r>
            <a:r>
              <a:rPr lang="ru-RU" dirty="0" err="1"/>
              <a:t>засвоєнню</a:t>
            </a:r>
            <a:r>
              <a:rPr lang="ru-RU" dirty="0"/>
              <a:t> </a:t>
            </a:r>
            <a:r>
              <a:rPr lang="ru-RU" dirty="0" err="1"/>
              <a:t>матеріалу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44555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Без названия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692696"/>
            <a:ext cx="2705100" cy="1695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User\Desktop\Без названия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32656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User\Desktop\Без названия (2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4975" y="2780928"/>
            <a:ext cx="2867025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User\Desktop\Без названия (5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4149080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315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84</TotalTime>
  <Words>972</Words>
  <Application>Microsoft Office PowerPoint</Application>
  <PresentationFormat>Экран (4:3)</PresentationFormat>
  <Paragraphs>144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2" baseType="lpstr">
      <vt:lpstr>Georgia</vt:lpstr>
      <vt:lpstr>Trebuchet MS</vt:lpstr>
      <vt:lpstr>Воздушный поток</vt:lpstr>
      <vt:lpstr>ПЕДАГОГІЧНИЙ СЕМІНАР</vt:lpstr>
      <vt:lpstr>Що таке спілкування?</vt:lpstr>
      <vt:lpstr>Для чого потрібне спілкування? </vt:lpstr>
      <vt:lpstr>Стилі спілкування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Тест Снайдера</vt:lpstr>
      <vt:lpstr>Запитання 2 Я намагаюсь за будь якої умови привернути увагу оточуючих.  варіанти відповідей   так    ні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Вправа «Ситуація» </vt:lpstr>
      <vt:lpstr>Вправа «Плакат»</vt:lpstr>
      <vt:lpstr>Дякую за увагу!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ПЕДАГОГІЧНИЙ СЕМІНАР</dc:title>
  <dc:creator>User</dc:creator>
  <cp:lastModifiedBy>User</cp:lastModifiedBy>
  <cp:revision>12</cp:revision>
  <dcterms:created xsi:type="dcterms:W3CDTF">2026-01-13T15:00:11Z</dcterms:created>
  <dcterms:modified xsi:type="dcterms:W3CDTF">2026-01-16T06:24:18Z</dcterms:modified>
</cp:coreProperties>
</file>