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65" r:id="rId6"/>
    <p:sldId id="263" r:id="rId7"/>
    <p:sldId id="262" r:id="rId8"/>
    <p:sldId id="261" r:id="rId9"/>
    <p:sldId id="260" r:id="rId10"/>
    <p:sldId id="25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1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49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749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70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7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2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7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89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2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8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3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CE803-720C-47C9-8312-7BD9099C8F7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742835-4626-43F1-8B77-F813BAC1F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2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78130"/>
            <a:ext cx="8911687" cy="172687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/>
                </a:solidFill>
              </a:rPr>
              <a:t>Психологічний портрет викладача з </a:t>
            </a:r>
            <a:r>
              <a:rPr lang="ru-RU" b="1" dirty="0" err="1" smtClean="0">
                <a:solidFill>
                  <a:schemeClr val="accent1"/>
                </a:solidFill>
                <a:latin typeface="Roboto"/>
              </a:rPr>
              <a:t>елементами</a:t>
            </a:r>
            <a:r>
              <a:rPr lang="ru-RU" b="1" dirty="0" smtClean="0">
                <a:solidFill>
                  <a:schemeClr val="accent1"/>
                </a:solidFill>
                <a:latin typeface="Roboto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Roboto"/>
              </a:rPr>
              <a:t>ділової</a:t>
            </a:r>
            <a:r>
              <a:rPr lang="ru-RU" b="1" dirty="0" smtClean="0">
                <a:solidFill>
                  <a:schemeClr val="accent1"/>
                </a:solidFill>
                <a:latin typeface="Roboto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Roboto"/>
              </a:rPr>
              <a:t>гри</a:t>
            </a:r>
            <a:r>
              <a:rPr lang="ru-RU" b="1" dirty="0">
                <a:solidFill>
                  <a:schemeClr val="accent1"/>
                </a:solidFill>
                <a:latin typeface="Roboto"/>
              </a:rPr>
              <a:t>  </a:t>
            </a:r>
            <a:r>
              <a:rPr lang="ru-RU" b="1" dirty="0" smtClean="0">
                <a:solidFill>
                  <a:schemeClr val="accent1"/>
                </a:solidFill>
                <a:latin typeface="Roboto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Roboto"/>
              </a:rPr>
            </a:br>
            <a:r>
              <a:rPr lang="ru-RU" b="1" dirty="0" smtClean="0">
                <a:solidFill>
                  <a:srgbClr val="333333"/>
                </a:solidFill>
                <a:latin typeface="Roboto"/>
              </a:rPr>
              <a:t>« </a:t>
            </a:r>
            <a:r>
              <a:rPr lang="ru-RU" b="1" dirty="0" err="1" smtClean="0">
                <a:solidFill>
                  <a:srgbClr val="333333"/>
                </a:solidFill>
                <a:latin typeface="Roboto"/>
              </a:rPr>
              <a:t>Професійний</a:t>
            </a:r>
            <a:r>
              <a:rPr lang="ru-RU" b="1" dirty="0" smtClean="0">
                <a:solidFill>
                  <a:srgbClr val="333333"/>
                </a:solidFill>
                <a:latin typeface="Roboto"/>
              </a:rPr>
              <a:t> потрет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сучасного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  </a:t>
            </a:r>
            <a:r>
              <a:rPr lang="ru-RU" b="1" dirty="0" err="1" smtClean="0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3782" y="3396342"/>
            <a:ext cx="10340830" cy="3348842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1"/>
                </a:solidFill>
              </a:rPr>
              <a:t>Будь самим собою, бо інші ролі вже зайнято (Оскар УАЙЛЬД)</a:t>
            </a:r>
          </a:p>
          <a:p>
            <a:r>
              <a:rPr lang="ru-RU" sz="2400" dirty="0" err="1">
                <a:solidFill>
                  <a:srgbClr val="333333"/>
                </a:solidFill>
                <a:latin typeface="Roboto"/>
              </a:rPr>
              <a:t>Професійна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діяльність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робота є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частиною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життя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кожної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людини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. А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успіх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роботі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є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складовою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щастя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Якщо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говорити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про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педагогів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то тут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варто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згадати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вислів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“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Щоб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запалити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вогонь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в очах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дитини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, самому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потрібно</a:t>
            </a:r>
            <a:r>
              <a:rPr lang="ru-RU" sz="2400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Roboto"/>
              </a:rPr>
              <a:t>горіти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”,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або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«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Майбутнє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належить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тим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хто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вірить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в красу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своєї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власної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latin typeface="Roboto"/>
              </a:rPr>
              <a:t>мрії</a:t>
            </a:r>
            <a:r>
              <a:rPr lang="ru-RU" sz="2400" b="1" dirty="0" smtClean="0">
                <a:solidFill>
                  <a:srgbClr val="333333"/>
                </a:solidFill>
                <a:latin typeface="Roboto"/>
              </a:rPr>
              <a:t>»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421" y="1415835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12" y="1122404"/>
            <a:ext cx="2143125" cy="2143125"/>
          </a:xfrm>
          <a:prstGeom prst="rect">
            <a:avLst/>
          </a:prstGeom>
        </p:spPr>
      </p:pic>
      <p:pic>
        <p:nvPicPr>
          <p:cNvPr id="6" name="1712300137_trrv22c1f211121f21222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7" name="8. Гурт TIK - Вчитель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709" y="624110"/>
            <a:ext cx="9584903" cy="12808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Будь самим собою, </a:t>
            </a:r>
            <a:r>
              <a:rPr lang="ru-RU" b="1" dirty="0" err="1"/>
              <a:t>бо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 </a:t>
            </a:r>
            <a:r>
              <a:rPr lang="ru-RU" b="1" dirty="0" err="1"/>
              <a:t>ролі</a:t>
            </a:r>
            <a:r>
              <a:rPr lang="ru-RU" b="1" dirty="0"/>
              <a:t> </a:t>
            </a:r>
            <a:r>
              <a:rPr lang="ru-RU" b="1" dirty="0" err="1"/>
              <a:t>вже</a:t>
            </a:r>
            <a:r>
              <a:rPr lang="ru-RU" b="1" dirty="0"/>
              <a:t> </a:t>
            </a:r>
            <a:r>
              <a:rPr lang="ru-RU" b="1" dirty="0" err="1"/>
              <a:t>зайнято</a:t>
            </a:r>
            <a:r>
              <a:rPr lang="ru-RU" b="1" dirty="0"/>
              <a:t> (Оскар УАЙЛЬД)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4400" dirty="0" smtClean="0"/>
              <a:t>Любіть </a:t>
            </a:r>
            <a:r>
              <a:rPr lang="uk-UA" sz="4400" b="1" dirty="0" err="1" smtClean="0">
                <a:solidFill>
                  <a:srgbClr val="00B050"/>
                </a:solidFill>
              </a:rPr>
              <a:t>житя</a:t>
            </a:r>
            <a:endParaRPr lang="uk-UA" sz="4400" b="1" dirty="0" smtClean="0">
              <a:solidFill>
                <a:srgbClr val="00B050"/>
              </a:solidFill>
            </a:endParaRPr>
          </a:p>
          <a:p>
            <a:r>
              <a:rPr lang="uk-UA" sz="4400" dirty="0" smtClean="0"/>
              <a:t>Бажаю, щоб </a:t>
            </a:r>
            <a:r>
              <a:rPr lang="uk-UA" sz="4400" b="1" dirty="0" err="1" smtClean="0">
                <a:solidFill>
                  <a:srgbClr val="00B050"/>
                </a:solidFill>
              </a:rPr>
              <a:t>житя</a:t>
            </a:r>
            <a:r>
              <a:rPr lang="uk-UA" sz="4400" dirty="0" smtClean="0"/>
              <a:t> любило Вас!</a:t>
            </a:r>
          </a:p>
          <a:p>
            <a:r>
              <a:rPr lang="uk-UA" sz="4400" dirty="0" smtClean="0"/>
              <a:t>Мирного неба!</a:t>
            </a:r>
          </a:p>
          <a:p>
            <a:r>
              <a:rPr lang="uk-UA" sz="4400" dirty="0" smtClean="0"/>
              <a:t>Дякую за увагу!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5" y="1264555"/>
            <a:ext cx="1432684" cy="1390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12" y="4434847"/>
            <a:ext cx="30861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551" y="624109"/>
            <a:ext cx="9652061" cy="4078520"/>
          </a:xfrm>
        </p:spPr>
        <p:txBody>
          <a:bodyPr>
            <a:noAutofit/>
          </a:bodyPr>
          <a:lstStyle/>
          <a:p>
            <a:pPr marL="121920"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C00000"/>
                </a:solidFill>
                <a:latin typeface="Roboto"/>
              </a:rPr>
              <a:t>Професіонал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–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людина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безумовно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компетентна, добре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розуміється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у 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своїй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праці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ru-RU" sz="2400" dirty="0" smtClean="0">
                <a:solidFill>
                  <a:srgbClr val="333333"/>
                </a:solidFill>
                <a:latin typeface="Roboto"/>
              </a:rPr>
            </a:b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Професіонал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має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бути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сучасною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інтелігентною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людиною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обов'язково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володіти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новими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технологіями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Тільки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викладач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котрий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іде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в ногу з часом,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здатний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зрозуміти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своїх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студентів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бути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їм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цікавим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ru-RU" sz="2400" b="1" i="1" dirty="0" smtClean="0">
                <a:solidFill>
                  <a:srgbClr val="333333"/>
                </a:solidFill>
                <a:latin typeface="Roboto"/>
              </a:rPr>
            </a:b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Вимоги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до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рівня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компетентності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 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весь час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зростають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обумовлено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новими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соціальними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запитами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рівня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освіченості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студентів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й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особисто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орієнтованою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спрямованістю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освітнього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процесу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в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нашому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закладі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освіти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.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/>
            </a:r>
            <a:br>
              <a:rPr lang="ru-RU" sz="2400" dirty="0">
                <a:solidFill>
                  <a:srgbClr val="333333"/>
                </a:solidFill>
                <a:latin typeface="Roboto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795" y="4821382"/>
            <a:ext cx="9865817" cy="1674422"/>
          </a:xfrm>
        </p:spPr>
        <p:txBody>
          <a:bodyPr>
            <a:normAutofit/>
          </a:bodyPr>
          <a:lstStyle/>
          <a:p>
            <a:pPr indent="449580">
              <a:spcBef>
                <a:spcPts val="0"/>
              </a:spcBef>
            </a:pP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Тому 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першими,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хто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має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оцінити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професійну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компетентність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є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його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latin typeface="Roboto"/>
              </a:rPr>
              <a:t>студенти</a:t>
            </a: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.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 </a:t>
            </a:r>
            <a:endParaRPr lang="ru-RU" sz="2800" dirty="0" smtClean="0">
              <a:solidFill>
                <a:srgbClr val="333333"/>
              </a:solidFill>
              <a:latin typeface="Roboto"/>
            </a:endParaRPr>
          </a:p>
          <a:p>
            <a:pPr indent="449580">
              <a:spcBef>
                <a:spcPts val="0"/>
              </a:spcBef>
            </a:pP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Та </a:t>
            </a:r>
            <a:r>
              <a:rPr lang="ru-RU" sz="2800" dirty="0" err="1" smtClean="0">
                <a:solidFill>
                  <a:srgbClr val="333333"/>
                </a:solidFill>
                <a:latin typeface="Roboto"/>
              </a:rPr>
              <a:t>їх</a:t>
            </a: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 батьки.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   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7" y="1748344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48" y="4575401"/>
            <a:ext cx="1895475" cy="22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Roboto"/>
              </a:rPr>
              <a:t>Ось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якими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особистими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якостями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має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володіти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 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ідеальний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викладач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сучасності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904999"/>
            <a:ext cx="8915400" cy="4590803"/>
          </a:xfrm>
        </p:spPr>
        <p:txBody>
          <a:bodyPr>
            <a:normAutofit lnSpcReduction="10000"/>
          </a:bodyPr>
          <a:lstStyle/>
          <a:p>
            <a:pPr marL="457200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 –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повага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 кожного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студента,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рівне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зацікавити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навчанням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надихати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студентство</a:t>
            </a:r>
            <a:r>
              <a:rPr lang="ru-RU" sz="2400" dirty="0" smtClean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розуміння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знаходити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 ними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спільну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мову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– 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розкривати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студентський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потенціал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комунікабельність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відкритість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спілкування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терплячість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та самоконтроль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турбота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емоційний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стан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студентів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та при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цьому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 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зберігати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своє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ментальне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2400" dirty="0" smtClean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оригінальний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стиль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викладання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розв’язувати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конфлікти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– 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досконале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знання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свого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предмета</a:t>
            </a:r>
            <a:r>
              <a:rPr lang="ru-RU" sz="2400" dirty="0">
                <a:solidFill>
                  <a:srgbClr val="33333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；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 –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вимогливість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5052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2" y="1629591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1" y="359247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08482" marR="0">
              <a:spcBef>
                <a:spcPts val="0"/>
              </a:spcBef>
              <a:spcAft>
                <a:spcPts val="1000"/>
              </a:spcAft>
            </a:pP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Питання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до залу…</a:t>
            </a:r>
            <a:b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Яким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  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бачите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  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сучасного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  компетентного </a:t>
            </a: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викладача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?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34587"/>
            <a:ext cx="8915400" cy="5032467"/>
          </a:xfrm>
        </p:spPr>
        <p:txBody>
          <a:bodyPr>
            <a:normAutofit/>
          </a:bodyPr>
          <a:lstStyle/>
          <a:p>
            <a:pPr indent="449580" algn="just">
              <a:spcBef>
                <a:spcPts val="0"/>
              </a:spcBef>
            </a:pPr>
            <a:r>
              <a:rPr lang="ru-RU" b="1" dirty="0" err="1">
                <a:solidFill>
                  <a:srgbClr val="333333"/>
                </a:solidFill>
                <a:latin typeface="Roboto"/>
              </a:rPr>
              <a:t>Вправа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Сніжинка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»</a:t>
            </a:r>
            <a:endParaRPr lang="ru-RU" dirty="0">
              <a:solidFill>
                <a:srgbClr val="333333"/>
              </a:solidFill>
              <a:latin typeface="Roboto"/>
            </a:endParaRPr>
          </a:p>
          <a:p>
            <a:pPr indent="450215" algn="just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Roboto"/>
              </a:rPr>
              <a:t>Кожному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учасників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дається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аркуш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паперу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(в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нашому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випадку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серветка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),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необхідно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скласти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навпіл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потім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раз,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відрізати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правий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куточок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вирвати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серединку, як у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сніжинки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прикрасити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свою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витинанку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вирізаними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візерунками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Розгорнути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показати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всім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свою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сніжинку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</a:p>
          <a:p>
            <a:pPr indent="449580" fontAlgn="t">
              <a:spcBef>
                <a:spcPts val="0"/>
              </a:spcBef>
            </a:pPr>
            <a:r>
              <a:rPr lang="ru-RU" b="1" dirty="0" err="1">
                <a:solidFill>
                  <a:srgbClr val="333333"/>
                </a:solidFill>
                <a:latin typeface="Roboto"/>
              </a:rPr>
              <a:t>Запитання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:</a:t>
            </a:r>
            <a:endParaRPr lang="ru-RU" dirty="0">
              <a:solidFill>
                <a:srgbClr val="333333"/>
              </a:solidFill>
              <a:latin typeface="Roboto"/>
            </a:endParaRPr>
          </a:p>
          <a:p>
            <a:pPr marL="0" indent="6858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дві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абсолютно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подібні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сніжинки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?</a:t>
            </a:r>
            <a:endParaRPr lang="ru-RU" sz="11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0" indent="6858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хто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виконав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вправу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правильно?</a:t>
            </a:r>
            <a:endParaRPr lang="ru-RU" sz="11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0" indent="6858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Кого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вважати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поганим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виконавцем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завдання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?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Чому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?</a:t>
            </a:r>
            <a:endParaRPr lang="ru-RU" sz="11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indent="450215" algn="just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Roboto"/>
              </a:rPr>
              <a:t>У кожного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сніжинка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–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цього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слід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зробити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висновок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як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сніжинки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так само не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буває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однакових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людей і,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зокрема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дітей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здобувачів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освіти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). Ми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виконували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одне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завдання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але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отримали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результати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означає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завдання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виконане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неправильно,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означає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ми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виявили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свою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творчість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,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виконуючи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його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Щоб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виховувати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й формувати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креативну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особистість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,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викладач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плануючи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кожену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дисципліну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повинен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проявляти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творчість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7" y="1534588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9" y="3930732"/>
            <a:ext cx="2057400" cy="29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Roboto"/>
              </a:rPr>
              <a:t>Вправа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Моє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бачення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творчого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  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вчителя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»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70660"/>
            <a:ext cx="8915400" cy="2600696"/>
          </a:xfrm>
        </p:spPr>
        <p:txBody>
          <a:bodyPr>
            <a:normAutofit fontScale="92500" lnSpcReduction="10000"/>
          </a:bodyPr>
          <a:lstStyle/>
          <a:p>
            <a:pPr indent="450215" algn="just">
              <a:spcBef>
                <a:spcPts val="0"/>
              </a:spcBef>
            </a:pPr>
            <a:endParaRPr lang="ru-RU" sz="2800" dirty="0" smtClean="0">
              <a:solidFill>
                <a:srgbClr val="333333"/>
              </a:solidFill>
              <a:latin typeface="Roboto"/>
            </a:endParaRPr>
          </a:p>
          <a:p>
            <a:pPr indent="450215" algn="just">
              <a:spcBef>
                <a:spcPts val="0"/>
              </a:spcBef>
            </a:pP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Ви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повинні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протягом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п’яти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хвилин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до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кожної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літери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слова  </a:t>
            </a:r>
            <a:r>
              <a:rPr lang="ru-RU" sz="4400" b="1" dirty="0">
                <a:solidFill>
                  <a:srgbClr val="333333"/>
                </a:solidFill>
                <a:latin typeface="Roboto"/>
              </a:rPr>
              <a:t>«</a:t>
            </a:r>
            <a:r>
              <a:rPr lang="ru-RU" sz="4400" b="1" dirty="0" err="1">
                <a:solidFill>
                  <a:srgbClr val="333333"/>
                </a:solidFill>
                <a:latin typeface="Roboto"/>
              </a:rPr>
              <a:t>творчість</a:t>
            </a:r>
            <a:r>
              <a:rPr lang="ru-RU" sz="4400" b="1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дібрати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якості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які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, на вашу думку,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характеризують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  </a:t>
            </a:r>
            <a:r>
              <a:rPr lang="ru-RU" sz="2800" dirty="0" err="1" smtClean="0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. </a:t>
            </a:r>
          </a:p>
          <a:p>
            <a:pPr indent="450215" algn="just">
              <a:spcBef>
                <a:spcPts val="0"/>
              </a:spcBef>
            </a:pP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(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Після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виконання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творчого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завдання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один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представник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групи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зачитує</a:t>
            </a:r>
            <a:r>
              <a:rPr lang="ru-RU" sz="28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Roboto"/>
              </a:rPr>
              <a:t>версію</a:t>
            </a:r>
            <a:r>
              <a:rPr lang="ru-RU" sz="2800" dirty="0" smtClean="0">
                <a:solidFill>
                  <a:srgbClr val="333333"/>
                </a:solidFill>
                <a:latin typeface="Roboto"/>
              </a:rPr>
              <a:t>).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800" dirty="0">
              <a:solidFill>
                <a:srgbClr val="333333"/>
              </a:solidFill>
              <a:latin typeface="Roboto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73" y="1772095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145" y="4577044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4" y="3871356"/>
            <a:ext cx="1260218" cy="1604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46" y="3822783"/>
            <a:ext cx="1404237" cy="1271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145" y="3682251"/>
            <a:ext cx="960479" cy="1109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6" y="3488931"/>
            <a:ext cx="1379584" cy="1973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63" y="3162104"/>
            <a:ext cx="1167122" cy="1852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45" y="3662189"/>
            <a:ext cx="1645536" cy="13384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67" y="5068860"/>
            <a:ext cx="3110683" cy="16347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73" y="3887248"/>
            <a:ext cx="697760" cy="13464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02" y="3902934"/>
            <a:ext cx="1424244" cy="17456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67" y="3682251"/>
            <a:ext cx="1267978" cy="17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201882"/>
            <a:ext cx="10117777" cy="10806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333333"/>
                </a:solidFill>
                <a:latin typeface="Roboto"/>
              </a:rPr>
              <a:t>Вправа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Шість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капелюхів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Едварда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де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44" y="783771"/>
            <a:ext cx="10307783" cy="5949537"/>
          </a:xfrm>
        </p:spPr>
        <p:txBody>
          <a:bodyPr>
            <a:normAutofit/>
          </a:bodyPr>
          <a:lstStyle/>
          <a:p>
            <a:pPr indent="450215" algn="just">
              <a:spcBef>
                <a:spcPts val="0"/>
              </a:spcBef>
            </a:pPr>
            <a:r>
              <a:rPr lang="ru-RU" dirty="0" err="1">
                <a:solidFill>
                  <a:srgbClr val="333333"/>
                </a:solidFill>
                <a:latin typeface="Roboto"/>
              </a:rPr>
              <a:t>Едвард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 (19.05.1933 р.) 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–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британський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психолог,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письменник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винахідник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Є автором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більш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ніж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70 книг,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перекладені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38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мовами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</a:t>
            </a:r>
          </a:p>
          <a:p>
            <a:pPr indent="450215" algn="just">
              <a:spcBef>
                <a:spcPts val="0"/>
              </a:spcBef>
            </a:pPr>
            <a:r>
              <a:rPr lang="uk-UA" dirty="0" smtClean="0">
                <a:solidFill>
                  <a:srgbClr val="333333"/>
                </a:solidFill>
                <a:latin typeface="Roboto"/>
              </a:rPr>
              <a:t>Давайте познайомимось із його книгою «Шість капелюхів»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pPr indent="450215" algn="just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На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його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власне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бачення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«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Одягання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фокусує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зміна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змінює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напрямок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мислення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 </a:t>
            </a:r>
          </a:p>
          <a:p>
            <a:pPr indent="450215" algn="just">
              <a:spcBef>
                <a:spcPts val="0"/>
              </a:spcBef>
            </a:pP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Отже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для того,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щоб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навчитися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самим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мислити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способами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» та студентам,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якісно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всебічно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оцінювати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ситуацію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виходити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переможцем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інтелектуальних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(та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узагалі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будь-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)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життєвих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випробувань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складати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прогноз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подій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я разом з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Едвард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де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Боно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пропоную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мати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віртуальний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капелюх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інколи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міняти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капелюхи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»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оцінювати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події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різних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точок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зору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97" y="1438596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97" y="3645724"/>
            <a:ext cx="6179263" cy="321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50" y="42929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Roboto"/>
              </a:rPr>
              <a:t>Який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же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він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-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Новий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oboto"/>
              </a:rPr>
              <a:t>сучасний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Roboto"/>
              </a:rPr>
              <a:t>викладач</a:t>
            </a:r>
            <a:r>
              <a:rPr lang="ru-RU" b="1" dirty="0" smtClean="0">
                <a:solidFill>
                  <a:srgbClr val="333333"/>
                </a:solidFill>
                <a:latin typeface="Roboto"/>
              </a:rPr>
              <a:t>?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833" y="2133599"/>
            <a:ext cx="9596779" cy="4243449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endParaRPr lang="ru-RU" dirty="0">
              <a:solidFill>
                <a:srgbClr val="333333"/>
              </a:solidFill>
              <a:latin typeface="Roboto"/>
            </a:endParaRPr>
          </a:p>
          <a:p>
            <a:pPr algn="just">
              <a:spcBef>
                <a:spcPts val="0"/>
              </a:spcBef>
            </a:pPr>
            <a:r>
              <a:rPr lang="ru-RU" sz="2000" b="1" dirty="0" err="1">
                <a:solidFill>
                  <a:srgbClr val="333333"/>
                </a:solidFill>
                <a:latin typeface="Roboto"/>
              </a:rPr>
              <a:t>Вправа</a:t>
            </a:r>
            <a:r>
              <a:rPr lang="ru-RU" sz="2000" b="1" dirty="0">
                <a:solidFill>
                  <a:srgbClr val="333333"/>
                </a:solidFill>
                <a:latin typeface="Roboto"/>
              </a:rPr>
              <a:t> «</a:t>
            </a:r>
            <a:r>
              <a:rPr lang="ru-RU" sz="2000" b="1" dirty="0" err="1">
                <a:solidFill>
                  <a:srgbClr val="333333"/>
                </a:solidFill>
                <a:latin typeface="Roboto"/>
              </a:rPr>
              <a:t>Сонце</a:t>
            </a:r>
            <a:r>
              <a:rPr lang="ru-RU" sz="2000" b="1" dirty="0">
                <a:solidFill>
                  <a:srgbClr val="333333"/>
                </a:solidFill>
                <a:latin typeface="Roboto"/>
              </a:rPr>
              <a:t>»</a:t>
            </a:r>
            <a:endParaRPr lang="ru-RU" sz="2000" dirty="0">
              <a:solidFill>
                <a:srgbClr val="333333"/>
              </a:solidFill>
              <a:latin typeface="Roboto"/>
            </a:endParaRP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333333"/>
                </a:solidFill>
                <a:latin typeface="Roboto"/>
              </a:rPr>
              <a:t>Намалюйте  на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аркуші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сонце,а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на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його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промінчиках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напишіть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Roboto"/>
              </a:rPr>
              <a:t>свої</a:t>
            </a:r>
            <a:r>
              <a:rPr lang="ru-RU" sz="20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креативні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ідеї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якими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ви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користуєтесь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або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плануєте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використати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 у </a:t>
            </a:r>
            <a:r>
              <a:rPr lang="ru-RU" sz="2000" dirty="0" err="1" smtClean="0">
                <a:solidFill>
                  <a:srgbClr val="333333"/>
                </a:solidFill>
                <a:latin typeface="Roboto"/>
              </a:rPr>
              <a:t>роботі</a:t>
            </a:r>
            <a:r>
              <a:rPr lang="ru-RU" sz="2000" dirty="0" smtClean="0">
                <a:solidFill>
                  <a:srgbClr val="333333"/>
                </a:solidFill>
                <a:latin typeface="Roboto"/>
              </a:rPr>
              <a:t>!</a:t>
            </a:r>
            <a:endParaRPr lang="ru-RU" sz="2000" dirty="0">
              <a:solidFill>
                <a:srgbClr val="333333"/>
              </a:solidFill>
              <a:latin typeface="Roboto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333333"/>
                </a:solidFill>
                <a:latin typeface="Roboto"/>
              </a:rPr>
              <a:t> </a:t>
            </a:r>
            <a:endParaRPr lang="ru-RU" sz="2000" dirty="0">
              <a:solidFill>
                <a:srgbClr val="333333"/>
              </a:solidFill>
              <a:latin typeface="Roboto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49" y="1438596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80" y="3528704"/>
            <a:ext cx="3404882" cy="28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Комунікація залежить від позиції </a:t>
            </a:r>
            <a:r>
              <a:rPr lang="uk-UA" dirty="0" err="1" smtClean="0"/>
              <a:t>особитості</a:t>
            </a:r>
            <a:r>
              <a:rPr lang="uk-UA" dirty="0" smtClean="0"/>
              <a:t> в психологічному стані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За </a:t>
            </a:r>
            <a:r>
              <a:rPr lang="uk-UA" b="1" dirty="0" err="1" smtClean="0">
                <a:solidFill>
                  <a:srgbClr val="0070C0"/>
                </a:solidFill>
              </a:rPr>
              <a:t>Фройдом</a:t>
            </a:r>
            <a:r>
              <a:rPr lang="uk-UA" b="1" dirty="0" smtClean="0">
                <a:solidFill>
                  <a:srgbClr val="0070C0"/>
                </a:solidFill>
              </a:rPr>
              <a:t>     -   Воно                         Его                 Супер Его</a:t>
            </a:r>
          </a:p>
          <a:p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r>
              <a:rPr lang="uk-UA" b="1" dirty="0" smtClean="0">
                <a:solidFill>
                  <a:srgbClr val="7030A0"/>
                </a:solidFill>
              </a:rPr>
              <a:t>В педагогіці психологи виділяють такі стани, як: </a:t>
            </a:r>
          </a:p>
          <a:p>
            <a:r>
              <a:rPr lang="uk-UA" dirty="0" smtClean="0"/>
              <a:t>Я Батько (де Батько – засуджує)</a:t>
            </a:r>
          </a:p>
          <a:p>
            <a:r>
              <a:rPr lang="uk-UA" dirty="0" smtClean="0"/>
              <a:t>Я Дитина (Дитина бунтівна)</a:t>
            </a:r>
          </a:p>
          <a:p>
            <a:r>
              <a:rPr lang="uk-UA" dirty="0" smtClean="0"/>
              <a:t>Я Дорослий (Дорослий раціональний)</a:t>
            </a:r>
          </a:p>
          <a:p>
            <a:endParaRPr lang="uk-UA" dirty="0"/>
          </a:p>
          <a:p>
            <a:r>
              <a:rPr lang="uk-UA" dirty="0" smtClean="0"/>
              <a:t>Чи впізнали себе?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73" y="1438596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87" y="3768097"/>
            <a:ext cx="2835625" cy="29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679" y="624110"/>
            <a:ext cx="9568934" cy="1280890"/>
          </a:xfrm>
        </p:spPr>
        <p:txBody>
          <a:bodyPr/>
          <a:lstStyle/>
          <a:p>
            <a:r>
              <a:rPr lang="uk-UA" dirty="0" smtClean="0"/>
              <a:t>Моделюємо ситуаційну задачу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795" y="2133600"/>
            <a:ext cx="9865817" cy="3777622"/>
          </a:xfrm>
        </p:spPr>
        <p:txBody>
          <a:bodyPr>
            <a:normAutofit fontScale="77500" lnSpcReduction="20000"/>
          </a:bodyPr>
          <a:lstStyle/>
          <a:p>
            <a:r>
              <a:rPr lang="uk-UA" sz="3600" b="1" dirty="0" smtClean="0"/>
              <a:t>Олег</a:t>
            </a:r>
            <a:r>
              <a:rPr lang="uk-UA" sz="3600" dirty="0" smtClean="0"/>
              <a:t>, студент 1 курсу технологічного відділення, не виконав завдання, яке викладач розмістив дистанційно на платформу </a:t>
            </a:r>
            <a:r>
              <a:rPr lang="en-US" sz="3600" dirty="0" smtClean="0"/>
              <a:t>Meet. </a:t>
            </a:r>
            <a:r>
              <a:rPr lang="uk-UA" sz="3600" dirty="0"/>
              <a:t>(</a:t>
            </a:r>
            <a:r>
              <a:rPr lang="en-US" sz="3600" dirty="0" smtClean="0"/>
              <a:t>Zoom.</a:t>
            </a:r>
            <a:r>
              <a:rPr lang="uk-UA" sz="3600" dirty="0" smtClean="0"/>
              <a:t>)</a:t>
            </a:r>
          </a:p>
          <a:p>
            <a:endParaRPr lang="uk-UA" sz="3600" dirty="0"/>
          </a:p>
          <a:p>
            <a:r>
              <a:rPr lang="uk-UA" sz="3600" dirty="0" smtClean="0"/>
              <a:t>Завдання: Сформулювати конструктивний діалог.</a:t>
            </a:r>
          </a:p>
          <a:p>
            <a:endParaRPr lang="uk-UA" sz="3600" dirty="0"/>
          </a:p>
          <a:p>
            <a:r>
              <a:rPr lang="uk-UA" sz="3600" dirty="0" smtClean="0"/>
              <a:t>Рефлексія.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97" y="1438596"/>
            <a:ext cx="1432684" cy="139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05" y="468314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</TotalTime>
  <Words>418</Words>
  <Application>Microsoft Office PowerPoint</Application>
  <PresentationFormat>Широкоэкранный</PresentationFormat>
  <Paragraphs>64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MS Gothic</vt:lpstr>
      <vt:lpstr>Arial</vt:lpstr>
      <vt:lpstr>Century Gothic</vt:lpstr>
      <vt:lpstr>Courier New</vt:lpstr>
      <vt:lpstr>Roboto</vt:lpstr>
      <vt:lpstr>Times New Roman</vt:lpstr>
      <vt:lpstr>Wingdings 3</vt:lpstr>
      <vt:lpstr>Легкий дым</vt:lpstr>
      <vt:lpstr>Психологічний портрет викладача з елементами ділової гри   « Професійний потрет сучасного  викладача »</vt:lpstr>
      <vt:lpstr>Професіонал – це людина, безумовно компетентна, добре розуміється у  своїй праці.  Професіонал має бути сучасною інтелігентною людиною, обов'язково володіти новими технологіями. Тільки викладач, котрий іде в ногу з часом, здатний зрозуміти своїх студентів бути їм цікавим.  Вимоги до рівня компетентності  викладача весь час зростають, що обумовлено новими соціальними запитами до рівня освіченості студентів й особисто орієнтованою спрямованістю освітнього процесу в нашому закладі освіти. </vt:lpstr>
      <vt:lpstr>Ось якими особистими якостями має володіти  ідеальний викладач сучасності:</vt:lpstr>
      <vt:lpstr>Питання до залу… Яким ви  бачите  сучасного  компетентного викладача? </vt:lpstr>
      <vt:lpstr>Вправа «Моє бачення творчого  вчителя» </vt:lpstr>
      <vt:lpstr>Вправа «Шість капелюхів Едварда де Боно»</vt:lpstr>
      <vt:lpstr>Який же він - Новий сучасний викладач? </vt:lpstr>
      <vt:lpstr>Комунікація залежить від позиції особитості в психологічному стані</vt:lpstr>
      <vt:lpstr>Моделюємо ситуаційну задачу</vt:lpstr>
      <vt:lpstr>Будь самим собою, бо інші ролі вже зайнято (Оскар УАЙЛЬД)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Психологічний портрет викладача з елементами ділової гри   « Професійна компетентність сучасного  викладача »</dc:title>
  <dc:creator>User</dc:creator>
  <cp:lastModifiedBy>User</cp:lastModifiedBy>
  <cp:revision>18</cp:revision>
  <dcterms:created xsi:type="dcterms:W3CDTF">2025-10-16T06:44:48Z</dcterms:created>
  <dcterms:modified xsi:type="dcterms:W3CDTF">2025-10-17T09:29:53Z</dcterms:modified>
</cp:coreProperties>
</file>