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241E-58F1-47A9-B089-BB1DF7D5AC5B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58F-8E55-458B-8D9B-B71736BE6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1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241E-58F1-47A9-B089-BB1DF7D5AC5B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58F-8E55-458B-8D9B-B71736BE6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10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241E-58F1-47A9-B089-BB1DF7D5AC5B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58F-8E55-458B-8D9B-B71736BE6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54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241E-58F1-47A9-B089-BB1DF7D5AC5B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58F-8E55-458B-8D9B-B71736BE6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12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241E-58F1-47A9-B089-BB1DF7D5AC5B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58F-8E55-458B-8D9B-B71736BE6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4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241E-58F1-47A9-B089-BB1DF7D5AC5B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58F-8E55-458B-8D9B-B71736BE6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67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241E-58F1-47A9-B089-BB1DF7D5AC5B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58F-8E55-458B-8D9B-B71736BE6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7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241E-58F1-47A9-B089-BB1DF7D5AC5B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58F-8E55-458B-8D9B-B71736BE6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6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241E-58F1-47A9-B089-BB1DF7D5AC5B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58F-8E55-458B-8D9B-B71736BE6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87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241E-58F1-47A9-B089-BB1DF7D5AC5B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58F-8E55-458B-8D9B-B71736BE6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2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241E-58F1-47A9-B089-BB1DF7D5AC5B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58F-8E55-458B-8D9B-B71736BE6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79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6241E-58F1-47A9-B089-BB1DF7D5AC5B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F458F-8E55-458B-8D9B-B71736BE6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7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32454"/>
          </a:xfrm>
        </p:spPr>
        <p:txBody>
          <a:bodyPr>
            <a:normAutofit fontScale="90000"/>
          </a:bodyPr>
          <a:lstStyle/>
          <a:p>
            <a:pPr algn="r"/>
            <a:r>
              <a:rPr lang="uk-UA" sz="5400" b="1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Тренінг</a:t>
            </a:r>
            <a:r>
              <a:rPr lang="uk-UA" sz="5400" b="1" dirty="0" smtClean="0">
                <a:latin typeface="Arial Black" panose="020B0A04020102020204" pitchFamily="34" charset="0"/>
              </a:rPr>
              <a:t/>
            </a:r>
            <a:br>
              <a:rPr lang="uk-UA" sz="5400" b="1" dirty="0" smtClean="0">
                <a:latin typeface="Arial Black" panose="020B0A04020102020204" pitchFamily="34" charset="0"/>
              </a:rPr>
            </a:br>
            <a:r>
              <a:rPr lang="uk-UA" sz="4900" b="1" dirty="0" smtClean="0">
                <a:latin typeface="Arial Black" panose="020B0A04020102020204" pitchFamily="34" charset="0"/>
              </a:rPr>
              <a:t>«Ментальне здоров’я та психологічна підтримка в умовах </a:t>
            </a:r>
            <a:r>
              <a:rPr lang="uk-UA" sz="5400" b="1" dirty="0" smtClean="0">
                <a:latin typeface="Arial Black" panose="020B0A04020102020204" pitchFamily="34" charset="0"/>
              </a:rPr>
              <a:t>війни»</a:t>
            </a:r>
            <a:endParaRPr lang="ru-RU" sz="5400" b="1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20967" y="0"/>
            <a:ext cx="1434132" cy="13894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6894" y="3493992"/>
            <a:ext cx="10402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Ментальне </a:t>
            </a:r>
            <a:r>
              <a:rPr lang="ru-RU" sz="32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здоров'я</a:t>
            </a:r>
            <a:r>
              <a:rPr lang="ru-RU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3200" dirty="0" smtClean="0">
                <a:latin typeface="Arial Narrow" panose="020B0606020202030204" pitchFamily="34" charset="0"/>
              </a:rPr>
              <a:t>– </a:t>
            </a:r>
            <a:r>
              <a:rPr lang="ru-RU" sz="3200" dirty="0" err="1" smtClean="0">
                <a:latin typeface="Arial Narrow" panose="020B0606020202030204" pitchFamily="34" charset="0"/>
              </a:rPr>
              <a:t>це</a:t>
            </a:r>
            <a:r>
              <a:rPr lang="ru-RU" sz="3200" dirty="0" smtClean="0">
                <a:latin typeface="Arial Narrow" panose="020B0606020202030204" pitchFamily="34" charset="0"/>
              </a:rPr>
              <a:t> стан </a:t>
            </a:r>
            <a:r>
              <a:rPr lang="ru-RU" sz="3200" dirty="0" err="1" smtClean="0">
                <a:latin typeface="Arial Narrow" panose="020B0606020202030204" pitchFamily="34" charset="0"/>
              </a:rPr>
              <a:t>благополуччя</a:t>
            </a:r>
            <a:r>
              <a:rPr lang="ru-RU" sz="3200" dirty="0" smtClean="0">
                <a:latin typeface="Arial Narrow" panose="020B0606020202030204" pitchFamily="34" charset="0"/>
              </a:rPr>
              <a:t>, за </a:t>
            </a:r>
            <a:r>
              <a:rPr lang="ru-RU" sz="3200" dirty="0" err="1" smtClean="0">
                <a:latin typeface="Arial Narrow" panose="020B0606020202030204" pitchFamily="34" charset="0"/>
              </a:rPr>
              <a:t>якого</a:t>
            </a:r>
            <a:r>
              <a:rPr lang="ru-RU" sz="3200" dirty="0" smtClean="0">
                <a:latin typeface="Arial Narrow" panose="020B0606020202030204" pitchFamily="34" charset="0"/>
              </a:rPr>
              <a:t> </a:t>
            </a:r>
            <a:r>
              <a:rPr lang="ru-RU" sz="3200" dirty="0" err="1" smtClean="0">
                <a:latin typeface="Arial Narrow" panose="020B0606020202030204" pitchFamily="34" charset="0"/>
              </a:rPr>
              <a:t>людина</a:t>
            </a:r>
            <a:r>
              <a:rPr lang="ru-RU" sz="3200" dirty="0" smtClean="0">
                <a:latin typeface="Arial Narrow" panose="020B0606020202030204" pitchFamily="34" charset="0"/>
              </a:rPr>
              <a:t> </a:t>
            </a:r>
            <a:r>
              <a:rPr lang="ru-RU" sz="3200" dirty="0" err="1" smtClean="0">
                <a:latin typeface="Arial Narrow" panose="020B0606020202030204" pitchFamily="34" charset="0"/>
              </a:rPr>
              <a:t>реалізує</a:t>
            </a:r>
            <a:r>
              <a:rPr lang="ru-RU" sz="3200" dirty="0" smtClean="0">
                <a:latin typeface="Arial Narrow" panose="020B0606020202030204" pitchFamily="34" charset="0"/>
              </a:rPr>
              <a:t> </a:t>
            </a:r>
            <a:r>
              <a:rPr lang="ru-RU" sz="3200" dirty="0" err="1" smtClean="0">
                <a:latin typeface="Arial Narrow" panose="020B0606020202030204" pitchFamily="34" charset="0"/>
              </a:rPr>
              <a:t>свої</a:t>
            </a:r>
            <a:r>
              <a:rPr lang="ru-RU" sz="3200" dirty="0" smtClean="0">
                <a:latin typeface="Arial Narrow" panose="020B0606020202030204" pitchFamily="34" charset="0"/>
              </a:rPr>
              <a:t> </a:t>
            </a:r>
            <a:r>
              <a:rPr lang="ru-RU" sz="3200" dirty="0" err="1" smtClean="0">
                <a:latin typeface="Arial Narrow" panose="020B0606020202030204" pitchFamily="34" charset="0"/>
              </a:rPr>
              <a:t>здібності</a:t>
            </a:r>
            <a:r>
              <a:rPr lang="ru-RU" sz="3200" dirty="0" smtClean="0">
                <a:latin typeface="Arial Narrow" panose="020B0606020202030204" pitchFamily="34" charset="0"/>
              </a:rPr>
              <a:t>, </a:t>
            </a:r>
            <a:r>
              <a:rPr lang="ru-RU" sz="3200" dirty="0" err="1" smtClean="0">
                <a:latin typeface="Arial Narrow" panose="020B0606020202030204" pitchFamily="34" charset="0"/>
              </a:rPr>
              <a:t>може</a:t>
            </a:r>
            <a:r>
              <a:rPr lang="ru-RU" sz="3200" dirty="0" smtClean="0">
                <a:latin typeface="Arial Narrow" panose="020B0606020202030204" pitchFamily="34" charset="0"/>
              </a:rPr>
              <a:t> </a:t>
            </a:r>
            <a:r>
              <a:rPr lang="ru-RU" sz="3200" dirty="0" err="1" smtClean="0">
                <a:latin typeface="Arial Narrow" panose="020B0606020202030204" pitchFamily="34" charset="0"/>
              </a:rPr>
              <a:t>справлятися</a:t>
            </a:r>
            <a:r>
              <a:rPr lang="ru-RU" sz="3200" dirty="0" smtClean="0">
                <a:latin typeface="Arial Narrow" panose="020B0606020202030204" pitchFamily="34" charset="0"/>
              </a:rPr>
              <a:t> </a:t>
            </a:r>
            <a:r>
              <a:rPr lang="ru-RU" sz="3200" dirty="0" err="1" smtClean="0">
                <a:latin typeface="Arial Narrow" panose="020B0606020202030204" pitchFamily="34" charset="0"/>
              </a:rPr>
              <a:t>зі</a:t>
            </a:r>
            <a:r>
              <a:rPr lang="ru-RU" sz="3200" dirty="0" smtClean="0">
                <a:latin typeface="Arial Narrow" panose="020B0606020202030204" pitchFamily="34" charset="0"/>
              </a:rPr>
              <a:t> </a:t>
            </a:r>
            <a:r>
              <a:rPr lang="ru-RU" sz="3200" dirty="0" err="1" smtClean="0">
                <a:latin typeface="Arial Narrow" panose="020B0606020202030204" pitchFamily="34" charset="0"/>
              </a:rPr>
              <a:t>стресами</a:t>
            </a:r>
            <a:r>
              <a:rPr lang="ru-RU" sz="3200" dirty="0" smtClean="0">
                <a:latin typeface="Arial Narrow" panose="020B0606020202030204" pitchFamily="34" charset="0"/>
              </a:rPr>
              <a:t>, продуктивно </a:t>
            </a:r>
            <a:r>
              <a:rPr lang="ru-RU" sz="3200" dirty="0" err="1" smtClean="0">
                <a:latin typeface="Arial Narrow" panose="020B0606020202030204" pitchFamily="34" charset="0"/>
              </a:rPr>
              <a:t>працювати</a:t>
            </a:r>
            <a:r>
              <a:rPr lang="ru-RU" sz="3200" dirty="0" smtClean="0">
                <a:latin typeface="Arial Narrow" panose="020B0606020202030204" pitchFamily="34" charset="0"/>
              </a:rPr>
              <a:t> та </a:t>
            </a:r>
            <a:r>
              <a:rPr lang="ru-RU" sz="3200" dirty="0" err="1" smtClean="0">
                <a:latin typeface="Arial Narrow" panose="020B0606020202030204" pitchFamily="34" charset="0"/>
              </a:rPr>
              <a:t>робити</a:t>
            </a:r>
            <a:r>
              <a:rPr lang="ru-RU" sz="3200" dirty="0" smtClean="0">
                <a:latin typeface="Arial Narrow" panose="020B0606020202030204" pitchFamily="34" charset="0"/>
              </a:rPr>
              <a:t> </a:t>
            </a:r>
            <a:r>
              <a:rPr lang="ru-RU" sz="3200" dirty="0" err="1" smtClean="0">
                <a:latin typeface="Arial Narrow" panose="020B0606020202030204" pitchFamily="34" charset="0"/>
              </a:rPr>
              <a:t>внесок</a:t>
            </a:r>
            <a:r>
              <a:rPr lang="ru-RU" sz="3200" dirty="0" smtClean="0">
                <a:latin typeface="Arial Narrow" panose="020B0606020202030204" pitchFamily="34" charset="0"/>
              </a:rPr>
              <a:t> у </a:t>
            </a:r>
            <a:r>
              <a:rPr lang="ru-RU" sz="3200" dirty="0" err="1" smtClean="0">
                <a:latin typeface="Arial Narrow" panose="020B0606020202030204" pitchFamily="34" charset="0"/>
              </a:rPr>
              <a:t>суспільне</a:t>
            </a:r>
            <a:r>
              <a:rPr lang="ru-RU" sz="3200" dirty="0" smtClean="0">
                <a:latin typeface="Arial Narrow" panose="020B0606020202030204" pitchFamily="34" charset="0"/>
              </a:rPr>
              <a:t> </a:t>
            </a:r>
            <a:r>
              <a:rPr lang="ru-RU" sz="3200" dirty="0" err="1" smtClean="0">
                <a:latin typeface="Arial Narrow" panose="020B0606020202030204" pitchFamily="34" charset="0"/>
              </a:rPr>
              <a:t>життя</a:t>
            </a:r>
            <a:r>
              <a:rPr lang="ru-RU" sz="3200" dirty="0" smtClean="0">
                <a:latin typeface="Arial Narrow" panose="020B0606020202030204" pitchFamily="34" charset="0"/>
              </a:rPr>
              <a:t>. </a:t>
            </a:r>
            <a:r>
              <a:rPr lang="ru-RU" sz="3200" dirty="0" err="1" smtClean="0">
                <a:latin typeface="Arial Narrow" panose="020B0606020202030204" pitchFamily="34" charset="0"/>
              </a:rPr>
              <a:t>Це</a:t>
            </a:r>
            <a:r>
              <a:rPr lang="ru-RU" sz="3200" dirty="0" smtClean="0">
                <a:latin typeface="Arial Narrow" panose="020B0606020202030204" pitchFamily="34" charset="0"/>
              </a:rPr>
              <a:t> не </a:t>
            </a:r>
            <a:r>
              <a:rPr lang="ru-RU" sz="3200" dirty="0" err="1" smtClean="0">
                <a:latin typeface="Arial Narrow" panose="020B0606020202030204" pitchFamily="34" charset="0"/>
              </a:rPr>
              <a:t>лише</a:t>
            </a:r>
            <a:r>
              <a:rPr lang="ru-RU" sz="3200" dirty="0" smtClean="0">
                <a:latin typeface="Arial Narrow" panose="020B0606020202030204" pitchFamily="34" charset="0"/>
              </a:rPr>
              <a:t> </a:t>
            </a:r>
            <a:r>
              <a:rPr lang="ru-RU" sz="3200" dirty="0" err="1" smtClean="0">
                <a:latin typeface="Arial Narrow" panose="020B0606020202030204" pitchFamily="34" charset="0"/>
              </a:rPr>
              <a:t>відсутність</a:t>
            </a:r>
            <a:r>
              <a:rPr lang="ru-RU" sz="3200" dirty="0" smtClean="0">
                <a:latin typeface="Arial Narrow" panose="020B0606020202030204" pitchFamily="34" charset="0"/>
              </a:rPr>
              <a:t> </a:t>
            </a:r>
            <a:r>
              <a:rPr lang="ru-RU" sz="3200" dirty="0" err="1" smtClean="0">
                <a:latin typeface="Arial Narrow" panose="020B0606020202030204" pitchFamily="34" charset="0"/>
              </a:rPr>
              <a:t>психічних</a:t>
            </a:r>
            <a:r>
              <a:rPr lang="ru-RU" sz="3200" dirty="0" smtClean="0">
                <a:latin typeface="Arial Narrow" panose="020B0606020202030204" pitchFamily="34" charset="0"/>
              </a:rPr>
              <a:t> </a:t>
            </a:r>
            <a:r>
              <a:rPr lang="ru-RU" sz="3200" dirty="0" err="1" smtClean="0">
                <a:latin typeface="Arial Narrow" panose="020B0606020202030204" pitchFamily="34" charset="0"/>
              </a:rPr>
              <a:t>розладів</a:t>
            </a:r>
            <a:r>
              <a:rPr lang="ru-RU" sz="3200" dirty="0" smtClean="0">
                <a:latin typeface="Arial Narrow" panose="020B0606020202030204" pitchFamily="34" charset="0"/>
              </a:rPr>
              <a:t>, а й </a:t>
            </a:r>
            <a:r>
              <a:rPr lang="ru-RU" sz="3200" b="1" dirty="0" err="1" smtClean="0">
                <a:latin typeface="Arial Narrow" panose="020B0606020202030204" pitchFamily="34" charset="0"/>
              </a:rPr>
              <a:t>відчуття</a:t>
            </a:r>
            <a:r>
              <a:rPr lang="ru-RU" sz="3200" b="1" dirty="0" smtClean="0">
                <a:latin typeface="Arial Narrow" panose="020B0606020202030204" pitchFamily="34" charset="0"/>
              </a:rPr>
              <a:t> </a:t>
            </a:r>
            <a:r>
              <a:rPr lang="ru-RU" sz="3200" b="1" dirty="0" err="1" smtClean="0">
                <a:latin typeface="Arial Narrow" panose="020B0606020202030204" pitchFamily="34" charset="0"/>
              </a:rPr>
              <a:t>рівноваги</a:t>
            </a:r>
            <a:r>
              <a:rPr lang="ru-RU" sz="3200" dirty="0" smtClean="0">
                <a:latin typeface="Arial Narrow" panose="020B0606020202030204" pitchFamily="34" charset="0"/>
              </a:rPr>
              <a:t>, </a:t>
            </a:r>
            <a:r>
              <a:rPr lang="ru-RU" sz="3200" b="1" dirty="0" smtClean="0">
                <a:latin typeface="Arial Narrow" panose="020B0606020202030204" pitchFamily="34" charset="0"/>
              </a:rPr>
              <a:t>самоконтролю</a:t>
            </a:r>
            <a:r>
              <a:rPr lang="ru-RU" sz="3200" dirty="0" smtClean="0">
                <a:latin typeface="Arial Narrow" panose="020B0606020202030204" pitchFamily="34" charset="0"/>
              </a:rPr>
              <a:t>, </a:t>
            </a:r>
            <a:r>
              <a:rPr lang="ru-RU" sz="3200" b="1" dirty="0" err="1" smtClean="0">
                <a:latin typeface="Arial Narrow" panose="020B0606020202030204" pitchFamily="34" charset="0"/>
              </a:rPr>
              <a:t>щастя</a:t>
            </a:r>
            <a:r>
              <a:rPr lang="ru-RU" sz="3200" b="1" dirty="0" smtClean="0">
                <a:latin typeface="Arial Narrow" panose="020B0606020202030204" pitchFamily="34" charset="0"/>
              </a:rPr>
              <a:t> та </a:t>
            </a:r>
            <a:r>
              <a:rPr lang="ru-RU" sz="3200" b="1" dirty="0" err="1" smtClean="0">
                <a:latin typeface="Arial Narrow" panose="020B0606020202030204" pitchFamily="34" charset="0"/>
              </a:rPr>
              <a:t>добробуту</a:t>
            </a:r>
            <a:r>
              <a:rPr lang="ru-RU" sz="3200" dirty="0" smtClean="0">
                <a:latin typeface="Arial Narrow" panose="020B0606020202030204" pitchFamily="34" charset="0"/>
              </a:rPr>
              <a:t>, </a:t>
            </a:r>
            <a:r>
              <a:rPr lang="ru-RU" sz="3200" dirty="0" err="1" smtClean="0">
                <a:latin typeface="Arial Narrow" panose="020B0606020202030204" pitchFamily="34" charset="0"/>
              </a:rPr>
              <a:t>що</a:t>
            </a:r>
            <a:r>
              <a:rPr lang="ru-RU" sz="3200" dirty="0" smtClean="0">
                <a:latin typeface="Arial Narrow" panose="020B0606020202030204" pitchFamily="34" charset="0"/>
              </a:rPr>
              <a:t> </a:t>
            </a:r>
            <a:r>
              <a:rPr lang="ru-RU" sz="3200" dirty="0" err="1" smtClean="0">
                <a:latin typeface="Arial Narrow" panose="020B0606020202030204" pitchFamily="34" charset="0"/>
              </a:rPr>
              <a:t>впливає</a:t>
            </a:r>
            <a:r>
              <a:rPr lang="ru-RU" sz="3200" dirty="0" smtClean="0">
                <a:latin typeface="Arial Narrow" panose="020B0606020202030204" pitchFamily="34" charset="0"/>
              </a:rPr>
              <a:t> на </a:t>
            </a:r>
            <a:r>
              <a:rPr lang="ru-RU" sz="3200" dirty="0" err="1" smtClean="0">
                <a:latin typeface="Arial Narrow" panose="020B0606020202030204" pitchFamily="34" charset="0"/>
              </a:rPr>
              <a:t>емоції</a:t>
            </a:r>
            <a:r>
              <a:rPr lang="ru-RU" sz="3200" dirty="0" smtClean="0">
                <a:latin typeface="Arial Narrow" panose="020B0606020202030204" pitchFamily="34" charset="0"/>
              </a:rPr>
              <a:t>, </a:t>
            </a:r>
            <a:r>
              <a:rPr lang="ru-RU" sz="3200" dirty="0" err="1" smtClean="0">
                <a:latin typeface="Arial Narrow" panose="020B0606020202030204" pitchFamily="34" charset="0"/>
              </a:rPr>
              <a:t>мислення</a:t>
            </a:r>
            <a:r>
              <a:rPr lang="ru-RU" sz="3200" dirty="0" smtClean="0">
                <a:latin typeface="Arial Narrow" panose="020B0606020202030204" pitchFamily="34" charset="0"/>
              </a:rPr>
              <a:t>, </a:t>
            </a:r>
            <a:r>
              <a:rPr lang="ru-RU" sz="3200" dirty="0" err="1" smtClean="0">
                <a:latin typeface="Arial Narrow" panose="020B0606020202030204" pitchFamily="34" charset="0"/>
              </a:rPr>
              <a:t>поведінку</a:t>
            </a:r>
            <a:r>
              <a:rPr lang="ru-RU" sz="3200" dirty="0" smtClean="0">
                <a:latin typeface="Arial Narrow" panose="020B0606020202030204" pitchFamily="34" charset="0"/>
              </a:rPr>
              <a:t> та </a:t>
            </a:r>
            <a:r>
              <a:rPr lang="ru-RU" sz="3200" dirty="0" err="1" smtClean="0">
                <a:latin typeface="Arial Narrow" panose="020B0606020202030204" pitchFamily="34" charset="0"/>
              </a:rPr>
              <a:t>стосунки</a:t>
            </a:r>
            <a:r>
              <a:rPr lang="ru-RU" sz="3200" dirty="0" smtClean="0">
                <a:latin typeface="Arial Narrow" panose="020B0606020202030204" pitchFamily="34" charset="0"/>
              </a:rPr>
              <a:t> з </a:t>
            </a:r>
            <a:r>
              <a:rPr lang="ru-RU" sz="3200" dirty="0" err="1" smtClean="0">
                <a:latin typeface="Arial Narrow" panose="020B0606020202030204" pitchFamily="34" charset="0"/>
              </a:rPr>
              <a:t>іншими</a:t>
            </a:r>
            <a:r>
              <a:rPr lang="ru-RU" sz="3200" dirty="0" smtClean="0">
                <a:latin typeface="Arial Narrow" panose="020B0606020202030204" pitchFamily="34" charset="0"/>
              </a:rPr>
              <a:t>. 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9413"/>
            <a:ext cx="2143125" cy="2143125"/>
          </a:xfrm>
          <a:prstGeom prst="rect">
            <a:avLst/>
          </a:prstGeom>
        </p:spPr>
      </p:pic>
      <p:pic>
        <p:nvPicPr>
          <p:cNvPr id="6" name="1712300137_trrv22c1f211121f212221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5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2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2684" cy="13900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53195"/>
            <a:ext cx="10515600" cy="362376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ГЛІМЕРИ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це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маленькі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, часто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непомітні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моменти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чи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події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які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викликають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відчуття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безпеки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, комфорту та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радості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діючи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як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позитивні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тригери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для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нашої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нервової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системи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. 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Ці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миті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такі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як аромат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ранкової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кави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теплий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дотик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улюблена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музика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чи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захід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сонця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допомагають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знизити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стрес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і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покращити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емоційний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стан,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створюючи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відчуття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спокою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та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щастя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. </a:t>
            </a:r>
            <a:endParaRPr lang="ru-RU" sz="3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33691"/>
          </a:xfrm>
        </p:spPr>
        <p:txBody>
          <a:bodyPr>
            <a:norm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uk-UA" dirty="0" smtClean="0"/>
              <a:t>                 </a:t>
            </a:r>
            <a:r>
              <a:rPr lang="uk-UA" sz="36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Вчимося бути ЩАСЛИВИМИ!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903" y="361456"/>
            <a:ext cx="1645351" cy="1409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019"/>
            <a:ext cx="1092530" cy="11269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14" y="1066306"/>
            <a:ext cx="1642382" cy="1409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45" y="1809936"/>
            <a:ext cx="2571750" cy="9540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84" y="52508"/>
            <a:ext cx="1309811" cy="1337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824" y="5584774"/>
            <a:ext cx="1884218" cy="11843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27" y="-18519"/>
            <a:ext cx="3148840" cy="121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Мати власну ІЗОЛІНІЮ</a:t>
            </a:r>
            <a:br>
              <a:rPr lang="uk-UA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uk-UA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лінію горизонту, лінію рівноваги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2" y="1830645"/>
            <a:ext cx="3444153" cy="27294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55" y="1830645"/>
            <a:ext cx="6667500" cy="46291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858" y="5061687"/>
            <a:ext cx="5121082" cy="1285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РЕЦЕПТ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Щоб вийти у РІВНОВАГУ на 1 погану новину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мати 7 позитивних моментів</a:t>
            </a:r>
            <a:endParaRPr lang="ru-RU" sz="20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58" y="88026"/>
            <a:ext cx="143268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r"/>
            <a:r>
              <a:rPr lang="uk-UA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1. Мати «ВЛАСНЕ ПРОТЕ»</a:t>
            </a:r>
            <a:endParaRPr lang="ru-RU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187" y="1162843"/>
            <a:ext cx="10515600" cy="5133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 smtClean="0"/>
              <a:t>                </a:t>
            </a:r>
          </a:p>
          <a:p>
            <a:pPr marL="0" indent="0">
              <a:buNone/>
            </a:pPr>
            <a:r>
              <a:rPr lang="uk-UA" sz="4000" b="1" dirty="0" smtClean="0"/>
              <a:t> </a:t>
            </a:r>
            <a:r>
              <a:rPr lang="uk-UA" sz="4000" b="1" dirty="0" smtClean="0">
                <a:latin typeface="Arial Black" panose="020B0A04020102020204" pitchFamily="34" charset="0"/>
              </a:rPr>
              <a:t>2. Навчитись</a:t>
            </a:r>
          </a:p>
          <a:p>
            <a:pPr marL="0" indent="0">
              <a:buNone/>
            </a:pPr>
            <a:r>
              <a:rPr lang="uk-UA" sz="4000" b="1" dirty="0" smtClean="0">
                <a:latin typeface="Arial Black" panose="020B0A04020102020204" pitchFamily="34" charset="0"/>
              </a:rPr>
              <a:t> адаптуватись до війни</a:t>
            </a:r>
          </a:p>
          <a:p>
            <a:pPr marL="0" indent="0">
              <a:buNone/>
            </a:pPr>
            <a:endParaRPr lang="uk-UA" sz="40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sz="4000" b="1" dirty="0" smtClean="0">
                <a:latin typeface="Arial Black" panose="020B0A04020102020204" pitchFamily="34" charset="0"/>
              </a:rPr>
              <a:t>          </a:t>
            </a:r>
            <a:r>
              <a:rPr lang="uk-UA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</a:t>
            </a:r>
            <a:r>
              <a:rPr lang="uk-UA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Ефект Парасольки»</a:t>
            </a:r>
          </a:p>
          <a:p>
            <a:pPr marL="0" indent="0">
              <a:buNone/>
            </a:pP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3. </a:t>
            </a:r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uk-UA" sz="3200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рин</a:t>
            </a:r>
            <a:r>
              <a:rPr lang="uk-UA" sz="3200" b="1" i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цип</a:t>
            </a:r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sz="3200" b="1" i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«ВЕСЕЛКИ</a:t>
            </a:r>
            <a:r>
              <a:rPr lang="uk-UA" sz="3200" b="1" i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»</a:t>
            </a:r>
            <a:endParaRPr lang="ru-RU" sz="3200" b="1" i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00" y="299555"/>
            <a:ext cx="1432684" cy="1390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62" y="2416159"/>
            <a:ext cx="3491346" cy="32894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56" y="5338958"/>
            <a:ext cx="3562597" cy="1299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3" y="3088232"/>
            <a:ext cx="1372404" cy="12825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66" y="1499340"/>
            <a:ext cx="2676525" cy="124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8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Здатність керувати емоціями</a:t>
            </a:r>
            <a:endParaRPr lang="ru-RU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Агресія</a:t>
            </a:r>
          </a:p>
          <a:p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r>
              <a:rPr lang="uk-UA" b="1" dirty="0" smtClean="0">
                <a:solidFill>
                  <a:srgbClr val="002060"/>
                </a:solidFill>
              </a:rPr>
              <a:t>Апатія  </a:t>
            </a:r>
            <a:r>
              <a:rPr lang="uk-UA" dirty="0" smtClean="0"/>
              <a:t>  -    </a:t>
            </a:r>
            <a:r>
              <a:rPr lang="uk-UA" dirty="0" err="1" smtClean="0"/>
              <a:t>Глімери</a:t>
            </a:r>
            <a:r>
              <a:rPr lang="uk-UA" dirty="0" smtClean="0"/>
              <a:t> (маленькі радощі)</a:t>
            </a:r>
          </a:p>
          <a:p>
            <a:r>
              <a:rPr lang="uk-UA" b="1" dirty="0" smtClean="0">
                <a:solidFill>
                  <a:srgbClr val="7030A0"/>
                </a:solidFill>
              </a:rPr>
              <a:t>Тривожність</a:t>
            </a:r>
            <a:r>
              <a:rPr lang="uk-UA" dirty="0" smtClean="0"/>
              <a:t> – продумайте найгірший сценарій( сирени - тривожна валіза), застосунок «Тривога» чи «Радар», миші – мишоловка…..</a:t>
            </a:r>
          </a:p>
          <a:p>
            <a:endParaRPr lang="uk-UA" b="1" dirty="0" smtClean="0">
              <a:solidFill>
                <a:srgbClr val="00B050"/>
              </a:solidFill>
            </a:endParaRPr>
          </a:p>
          <a:p>
            <a:r>
              <a:rPr lang="uk-UA" b="1" dirty="0" smtClean="0">
                <a:solidFill>
                  <a:srgbClr val="00B050"/>
                </a:solidFill>
              </a:rPr>
              <a:t>Цінність – «ШКАТУЛКА» 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496" y="1489115"/>
            <a:ext cx="2734789" cy="16934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84" y="4762005"/>
            <a:ext cx="2285999" cy="20959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107"/>
            <a:ext cx="1432684" cy="13900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014" y="1383660"/>
            <a:ext cx="2143125" cy="2143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781" y="3354902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7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4680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Пам’ятаємо про </a:t>
            </a:r>
            <a:r>
              <a:rPr lang="uk-UA" b="1" u="sng" dirty="0" smtClean="0">
                <a:solidFill>
                  <a:srgbClr val="FF0000"/>
                </a:solidFill>
              </a:rPr>
              <a:t>ПСИХОСОМАТИКУ</a:t>
            </a:r>
            <a:r>
              <a:rPr lang="uk-UA" b="1" dirty="0" smtClean="0">
                <a:solidFill>
                  <a:srgbClr val="FF0000"/>
                </a:solidFill>
              </a:rPr>
              <a:t>, бо кожна емоція </a:t>
            </a:r>
            <a:r>
              <a:rPr lang="uk-UA" b="1" dirty="0" err="1" smtClean="0">
                <a:solidFill>
                  <a:srgbClr val="FF0000"/>
                </a:solidFill>
              </a:rPr>
              <a:t>прямопропорційна</a:t>
            </a:r>
            <a:r>
              <a:rPr lang="uk-UA" b="1" dirty="0" smtClean="0">
                <a:solidFill>
                  <a:srgbClr val="FF0000"/>
                </a:solidFill>
              </a:rPr>
              <a:t> з фізіологією(хворобою)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073" y="1911927"/>
            <a:ext cx="10515600" cy="4656922"/>
          </a:xfrm>
        </p:spPr>
        <p:txBody>
          <a:bodyPr>
            <a:normAutofit/>
          </a:bodyPr>
          <a:lstStyle/>
          <a:p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Психосоматика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працює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 через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прямий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зв'язок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між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психічним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станом та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фізичним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тілом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: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стрес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придушені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емоції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та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негативні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думки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запускають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складні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біохімічні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процеси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які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впливають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на роботу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нервової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імунної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та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ендокринної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систем,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призводячи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до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соматичних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симптомів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і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захворювань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. 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Тіло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реагує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на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психологічні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чинники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проявляючи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фізичні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симптоми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такі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як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головний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біль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проблеми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з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травленням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алергії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або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загострення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ru-RU" sz="3200" b="0" i="0" dirty="0" err="1" smtClean="0">
                <a:solidFill>
                  <a:srgbClr val="001D35"/>
                </a:solidFill>
                <a:effectLst/>
                <a:latin typeface="Google Sans"/>
              </a:rPr>
              <a:t>хронічних</a:t>
            </a:r>
            <a:r>
              <a:rPr lang="ru-RU" sz="3200" b="0" i="0" dirty="0" smtClean="0">
                <a:solidFill>
                  <a:srgbClr val="001D35"/>
                </a:solidFill>
                <a:effectLst/>
                <a:latin typeface="Google Sans"/>
              </a:rPr>
              <a:t> хвороб.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867" y="0"/>
            <a:ext cx="1432684" cy="1390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457812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 smtClean="0">
                <a:solidFill>
                  <a:srgbClr val="0070C0"/>
                </a:solidFill>
              </a:rPr>
              <a:t>ТОЖ, будьмо ЗДОРОВІ!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dirty="0" smtClean="0">
                <a:solidFill>
                  <a:srgbClr val="FFC000"/>
                </a:solidFill>
              </a:rPr>
              <a:t>ДЯКУЮ ЗА УВАГУ!</a:t>
            </a:r>
          </a:p>
          <a:p>
            <a:pPr algn="ctr"/>
            <a:r>
              <a:rPr lang="uk-UA" sz="6600" dirty="0" smtClean="0">
                <a:solidFill>
                  <a:srgbClr val="0070C0"/>
                </a:solidFill>
              </a:rPr>
              <a:t>Слава Україні!</a:t>
            </a:r>
            <a:endParaRPr lang="ru-RU" sz="66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70" y="300680"/>
            <a:ext cx="1432684" cy="1390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4001294"/>
            <a:ext cx="3511137" cy="28156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353" y="3798855"/>
            <a:ext cx="3440133" cy="30181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12" y="4143797"/>
            <a:ext cx="3681350" cy="26731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4" y="185816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Arial Black" panose="020B0A04020102020204" pitchFamily="34" charset="0"/>
              </a:rPr>
              <a:t>Сенс життя</a:t>
            </a:r>
            <a:br>
              <a:rPr lang="uk-UA" b="1" dirty="0" smtClean="0"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00B050"/>
                </a:solidFill>
              </a:rPr>
              <a:t>Як </a:t>
            </a:r>
            <a:r>
              <a:rPr lang="ru-RU" b="1" dirty="0" err="1" smtClean="0">
                <a:solidFill>
                  <a:srgbClr val="00B050"/>
                </a:solidFill>
              </a:rPr>
              <a:t>наповнитись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життєвою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енергією</a:t>
            </a:r>
            <a:r>
              <a:rPr lang="ru-RU" b="1" dirty="0" smtClean="0">
                <a:solidFill>
                  <a:srgbClr val="00B050"/>
                </a:solidFill>
              </a:rPr>
              <a:t>?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err="1" smtClean="0"/>
              <a:t>Від</a:t>
            </a:r>
            <a:r>
              <a:rPr lang="ru-RU" sz="3600" dirty="0" smtClean="0"/>
              <a:t> потужного та </a:t>
            </a:r>
            <a:r>
              <a:rPr lang="ru-RU" sz="3600" dirty="0" err="1" smtClean="0"/>
              <a:t>тривалого</a:t>
            </a:r>
            <a:r>
              <a:rPr lang="ru-RU" sz="3600" dirty="0" smtClean="0"/>
              <a:t> </a:t>
            </a:r>
            <a:r>
              <a:rPr lang="ru-RU" sz="3600" dirty="0" err="1" smtClean="0"/>
              <a:t>стресу</a:t>
            </a:r>
            <a:r>
              <a:rPr lang="ru-RU" sz="3600" dirty="0" smtClean="0"/>
              <a:t> ми </a:t>
            </a:r>
            <a:r>
              <a:rPr lang="ru-RU" sz="3600" dirty="0" err="1" smtClean="0"/>
              <a:t>можемо</a:t>
            </a:r>
            <a:r>
              <a:rPr lang="ru-RU" sz="3600" dirty="0" smtClean="0"/>
              <a:t> </a:t>
            </a:r>
            <a:r>
              <a:rPr lang="ru-RU" sz="3600" dirty="0" err="1" smtClean="0"/>
              <a:t>відчувати</a:t>
            </a:r>
            <a:r>
              <a:rPr lang="ru-RU" sz="3600" dirty="0" smtClean="0"/>
              <a:t> </a:t>
            </a:r>
            <a:r>
              <a:rPr lang="ru-RU" sz="3600" dirty="0" err="1" smtClean="0"/>
              <a:t>втому</a:t>
            </a:r>
            <a:r>
              <a:rPr lang="ru-RU" sz="3600" dirty="0" smtClean="0"/>
              <a:t>, </a:t>
            </a:r>
            <a:r>
              <a:rPr lang="ru-RU" sz="3600" dirty="0" err="1" smtClean="0"/>
              <a:t>втрату</a:t>
            </a:r>
            <a:r>
              <a:rPr lang="ru-RU" sz="3600" dirty="0" smtClean="0"/>
              <a:t> </a:t>
            </a:r>
            <a:r>
              <a:rPr lang="ru-RU" sz="3600" dirty="0" err="1" smtClean="0"/>
              <a:t>сенсу</a:t>
            </a:r>
            <a:r>
              <a:rPr lang="ru-RU" sz="3600" dirty="0" smtClean="0"/>
              <a:t> </a:t>
            </a:r>
            <a:r>
              <a:rPr lang="ru-RU" sz="3600" dirty="0" err="1" smtClean="0"/>
              <a:t>життя</a:t>
            </a:r>
            <a:r>
              <a:rPr lang="ru-RU" sz="3600" dirty="0" smtClean="0"/>
              <a:t>, </a:t>
            </a:r>
            <a:r>
              <a:rPr lang="ru-RU" sz="3600" dirty="0" err="1" smtClean="0"/>
              <a:t>внутрішню</a:t>
            </a:r>
            <a:r>
              <a:rPr lang="ru-RU" sz="3600" dirty="0" smtClean="0"/>
              <a:t> </a:t>
            </a:r>
            <a:r>
              <a:rPr lang="ru-RU" sz="3600" dirty="0" err="1" smtClean="0"/>
              <a:t>порожнечу</a:t>
            </a:r>
            <a:r>
              <a:rPr lang="ru-RU" sz="3600" dirty="0" smtClean="0"/>
              <a:t>, </a:t>
            </a:r>
            <a:r>
              <a:rPr lang="ru-RU" sz="3600" dirty="0" err="1" smtClean="0"/>
              <a:t>біль</a:t>
            </a:r>
            <a:r>
              <a:rPr lang="ru-RU" sz="3600" dirty="0" smtClean="0"/>
              <a:t>, </a:t>
            </a:r>
            <a:r>
              <a:rPr lang="ru-RU" sz="3600" dirty="0" err="1" smtClean="0"/>
              <a:t>розпач</a:t>
            </a:r>
            <a:r>
              <a:rPr lang="ru-RU" sz="3600" dirty="0" smtClean="0"/>
              <a:t>, страх, </a:t>
            </a:r>
            <a:r>
              <a:rPr lang="ru-RU" sz="3600" dirty="0" err="1" smtClean="0"/>
              <a:t>безсилля</a:t>
            </a:r>
            <a:r>
              <a:rPr lang="ru-RU" sz="3600" dirty="0" smtClean="0"/>
              <a:t>….</a:t>
            </a:r>
          </a:p>
          <a:p>
            <a:r>
              <a:rPr lang="ru-RU" sz="3600" dirty="0" smtClean="0"/>
              <a:t>Все </a:t>
            </a:r>
            <a:r>
              <a:rPr lang="ru-RU" sz="3600" dirty="0" err="1" smtClean="0"/>
              <a:t>це</a:t>
            </a:r>
            <a:r>
              <a:rPr lang="ru-RU" sz="3600" dirty="0" smtClean="0"/>
              <a:t> </a:t>
            </a:r>
            <a:r>
              <a:rPr lang="ru-RU" sz="3600" dirty="0" err="1" smtClean="0"/>
              <a:t>викликає</a:t>
            </a:r>
            <a:r>
              <a:rPr lang="ru-RU" sz="3600" dirty="0" smtClean="0"/>
              <a:t> </a:t>
            </a:r>
            <a:r>
              <a:rPr lang="ru-RU" sz="3600" dirty="0" err="1" smtClean="0"/>
              <a:t>сильний</a:t>
            </a:r>
            <a:r>
              <a:rPr lang="ru-RU" sz="3600" dirty="0" smtClean="0"/>
              <a:t> </a:t>
            </a:r>
            <a:r>
              <a:rPr lang="ru-RU" sz="3600" dirty="0" err="1" smtClean="0"/>
              <a:t>душевний</a:t>
            </a:r>
            <a:r>
              <a:rPr lang="ru-RU" sz="3600" dirty="0" smtClean="0"/>
              <a:t> </a:t>
            </a:r>
            <a:r>
              <a:rPr lang="ru-RU" sz="3600" dirty="0" err="1" smtClean="0"/>
              <a:t>біль</a:t>
            </a:r>
            <a:r>
              <a:rPr lang="ru-RU" sz="3600" dirty="0" smtClean="0"/>
              <a:t>. І в </a:t>
            </a:r>
            <a:r>
              <a:rPr lang="ru-RU" sz="3600" dirty="0" err="1" smtClean="0"/>
              <a:t>цьому</a:t>
            </a:r>
            <a:r>
              <a:rPr lang="ru-RU" sz="3600" dirty="0" smtClean="0"/>
              <a:t> болю </a:t>
            </a:r>
            <a:r>
              <a:rPr lang="ru-RU" sz="3600" dirty="0" err="1" smtClean="0"/>
              <a:t>можна</a:t>
            </a:r>
            <a:r>
              <a:rPr lang="ru-RU" sz="3600" dirty="0" smtClean="0"/>
              <a:t> </a:t>
            </a:r>
            <a:r>
              <a:rPr lang="ru-RU" sz="3600" dirty="0" err="1" smtClean="0"/>
              <a:t>застрягнути</a:t>
            </a:r>
            <a:r>
              <a:rPr lang="ru-RU" sz="3600" dirty="0" smtClean="0"/>
              <a:t> </a:t>
            </a:r>
            <a:r>
              <a:rPr lang="ru-RU" sz="3600" dirty="0" err="1" smtClean="0"/>
              <a:t>надовго</a:t>
            </a:r>
            <a:r>
              <a:rPr lang="ru-RU" sz="3600" dirty="0" smtClean="0"/>
              <a:t>.</a:t>
            </a:r>
          </a:p>
          <a:p>
            <a:r>
              <a:rPr lang="ru-RU" sz="3600" dirty="0" err="1" smtClean="0"/>
              <a:t>Чи</a:t>
            </a:r>
            <a:r>
              <a:rPr lang="ru-RU" sz="3600" dirty="0" smtClean="0"/>
              <a:t> </a:t>
            </a:r>
            <a:r>
              <a:rPr lang="ru-RU" sz="3600" dirty="0" err="1" smtClean="0"/>
              <a:t>можна</a:t>
            </a:r>
            <a:r>
              <a:rPr lang="ru-RU" sz="3600" dirty="0" smtClean="0"/>
              <a:t> </a:t>
            </a:r>
            <a:r>
              <a:rPr lang="ru-RU" sz="3600" dirty="0" err="1" smtClean="0"/>
              <a:t>собі</a:t>
            </a:r>
            <a:r>
              <a:rPr lang="ru-RU" sz="3600" dirty="0" smtClean="0"/>
              <a:t> </a:t>
            </a:r>
            <a:r>
              <a:rPr lang="ru-RU" sz="3600" dirty="0" err="1" smtClean="0"/>
              <a:t>допомогти</a:t>
            </a:r>
            <a:r>
              <a:rPr lang="ru-RU" sz="3600" dirty="0" smtClean="0"/>
              <a:t>? ТАК!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70" y="240178"/>
            <a:ext cx="1432684" cy="1390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767" y="403383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9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78801"/>
            <a:ext cx="10515600" cy="125188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err="1" smtClean="0">
                <a:solidFill>
                  <a:srgbClr val="0070C0"/>
                </a:solidFill>
              </a:rPr>
              <a:t>Він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виділив</a:t>
            </a:r>
            <a:r>
              <a:rPr lang="ru-RU" b="1" dirty="0" smtClean="0">
                <a:solidFill>
                  <a:srgbClr val="0070C0"/>
                </a:solidFill>
              </a:rPr>
              <a:t> 4 </a:t>
            </a:r>
            <a:r>
              <a:rPr lang="ru-RU" b="1" dirty="0" err="1" smtClean="0">
                <a:solidFill>
                  <a:srgbClr val="0070C0"/>
                </a:solidFill>
              </a:rPr>
              <a:t>сфери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необхідних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для </a:t>
            </a:r>
            <a:r>
              <a:rPr lang="ru-RU" b="1" dirty="0" err="1" smtClean="0">
                <a:solidFill>
                  <a:srgbClr val="0070C0"/>
                </a:solidFill>
              </a:rPr>
              <a:t>життя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що</a:t>
            </a:r>
            <a:r>
              <a:rPr lang="ru-RU" b="1" dirty="0" smtClean="0">
                <a:solidFill>
                  <a:srgbClr val="0070C0"/>
                </a:solidFill>
              </a:rPr>
              <a:t>  </a:t>
            </a:r>
            <a:r>
              <a:rPr lang="ru-RU" b="1" dirty="0" err="1" smtClean="0">
                <a:solidFill>
                  <a:srgbClr val="0070C0"/>
                </a:solidFill>
              </a:rPr>
              <a:t>утворюють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життєвий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err="1" smtClean="0">
                <a:solidFill>
                  <a:srgbClr val="0070C0"/>
                </a:solidFill>
              </a:rPr>
              <a:t>простір</a:t>
            </a:r>
            <a:r>
              <a:rPr lang="ru-RU" b="1" dirty="0" smtClean="0">
                <a:solidFill>
                  <a:srgbClr val="0070C0"/>
                </a:solidFill>
              </a:rPr>
              <a:t> у </a:t>
            </a:r>
            <a:r>
              <a:rPr lang="ru-RU" b="1" dirty="0" err="1" smtClean="0">
                <a:solidFill>
                  <a:srgbClr val="0070C0"/>
                </a:solidFill>
              </a:rPr>
              <a:t>вигляді</a:t>
            </a:r>
            <a:r>
              <a:rPr lang="ru-RU" b="1" dirty="0" smtClean="0">
                <a:solidFill>
                  <a:srgbClr val="0070C0"/>
                </a:solidFill>
              </a:rPr>
              <a:t> ромба та </a:t>
            </a:r>
            <a:r>
              <a:rPr lang="ru-RU" b="1" dirty="0" err="1" smtClean="0">
                <a:solidFill>
                  <a:srgbClr val="0070C0"/>
                </a:solidFill>
              </a:rPr>
              <a:t>його</a:t>
            </a:r>
            <a:r>
              <a:rPr lang="ru-RU" b="1" dirty="0" smtClean="0">
                <a:solidFill>
                  <a:srgbClr val="0070C0"/>
                </a:solidFill>
              </a:rPr>
              <a:t> вершин…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61251"/>
            <a:ext cx="10515600" cy="4351338"/>
          </a:xfrm>
        </p:spPr>
        <p:txBody>
          <a:bodyPr/>
          <a:lstStyle/>
          <a:p>
            <a:endParaRPr lang="ru-RU" dirty="0" smtClean="0"/>
          </a:p>
          <a:p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ТІЛО</a:t>
            </a:r>
          </a:p>
          <a:p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ДІЛО</a:t>
            </a:r>
          </a:p>
          <a:p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КОНТАКТИ – 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З</a:t>
            </a:r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овнішній </a:t>
            </a:r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Світ</a:t>
            </a:r>
          </a:p>
          <a:p>
            <a:endParaRPr lang="uk-UA" b="1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СЕНСИ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/ ФАНТАЗІЇ/ МАЙБУТНЄ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Внутрішній</a:t>
            </a:r>
          </a:p>
          <a:p>
            <a:pPr marL="0" indent="0">
              <a:buNone/>
            </a:pPr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Світ</a:t>
            </a:r>
          </a:p>
          <a:p>
            <a:endParaRPr lang="ru-RU" dirty="0"/>
          </a:p>
        </p:txBody>
      </p:sp>
      <p:sp>
        <p:nvSpPr>
          <p:cNvPr id="4" name="Ромб 3"/>
          <p:cNvSpPr/>
          <p:nvPr/>
        </p:nvSpPr>
        <p:spPr>
          <a:xfrm>
            <a:off x="7921831" y="2069633"/>
            <a:ext cx="2743200" cy="280257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50" y="349430"/>
            <a:ext cx="1432684" cy="13900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60607"/>
            <a:ext cx="6151397" cy="768163"/>
          </a:xfrm>
          <a:prstGeom prst="rect">
            <a:avLst/>
          </a:prstGeom>
        </p:spPr>
      </p:pic>
      <p:sp>
        <p:nvSpPr>
          <p:cNvPr id="8" name="Правая фигурная скобка 7"/>
          <p:cNvSpPr/>
          <p:nvPr/>
        </p:nvSpPr>
        <p:spPr>
          <a:xfrm>
            <a:off x="5937662" y="2152494"/>
            <a:ext cx="313786" cy="17663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03" y="4191277"/>
            <a:ext cx="2001797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2684" cy="13900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неї належить: сон, відпочинок, їжа, питний баланс, гігієна, краса, фізична активність, секс, зовнішній вигляд.</a:t>
            </a:r>
            <a:r>
              <a:rPr lang="ru-RU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</a:t>
            </a:r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ТІЛО - </a:t>
            </a:r>
            <a:r>
              <a:rPr lang="uk-UA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сфера 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відчуттів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27" y="3740727"/>
            <a:ext cx="6947064" cy="28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2684" cy="13900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uk-UA" sz="4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Вона включає в себе навчання, самореалізацію, кар’єру, фінанси, досягнення, будь яку діяльність.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ДІЛО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</a:rPr>
              <a:t> – сфера інтелекту та діяльності.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8" y="4001294"/>
            <a:ext cx="4453247" cy="24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2684" cy="13900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Вона включає в себе: традиції та взаємини із собою, партнером, рідними, близькими, друзями, знайомими, природою, тваринами.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КОНТАКТИ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</a:rPr>
              <a:t>сфера емоцій. 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66" y="4160630"/>
            <a:ext cx="3463080" cy="215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1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2684" cy="13900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uk-UA" sz="4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Вона складається із таких елементів: релігія, духовність, світогляд, пріоритети, </a:t>
            </a:r>
            <a:r>
              <a:rPr lang="uk-UA" sz="4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сенси</a:t>
            </a:r>
            <a:r>
              <a:rPr lang="uk-UA" sz="4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мрії, фантазії, плани, хобі, творчість, світовідчуття( оптимізм чи песимізм).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3277589"/>
          </a:xfrm>
        </p:spPr>
        <p:txBody>
          <a:bodyPr>
            <a:normAutofit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uk-UA" dirty="0" smtClean="0"/>
              <a:t>                 </a:t>
            </a:r>
            <a:r>
              <a:rPr lang="uk-UA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СЕНСИ</a:t>
            </a:r>
            <a:r>
              <a:rPr lang="uk-UA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/ ФАНТАЗІЇ/ МАЙБУТНЄ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uk-UA" sz="3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сфера інтуїції або   сфера Мрії.</a:t>
            </a: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4488873"/>
            <a:ext cx="3574472" cy="217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2684" cy="13900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53195"/>
            <a:ext cx="10515600" cy="36237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Чим зараз наповнена Ваша сфера </a:t>
            </a:r>
            <a:r>
              <a:rPr lang="uk-UA" sz="4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ТІЛО, ДІЛО, КОНТАКТИ та МРІЇ (СЕНСИ),</a:t>
            </a:r>
            <a:r>
              <a:rPr lang="uk-UA" sz="4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Чого Ви зараз в ній уникаєте?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Чого в цій сфері Вам зараз не вистачає?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вже маєте, але забули Всесвіту подякувати!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33691"/>
          </a:xfrm>
        </p:spPr>
        <p:txBody>
          <a:bodyPr>
            <a:normAutofit fontScale="90000"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uk-UA" dirty="0" smtClean="0"/>
              <a:t>                 </a:t>
            </a:r>
            <a:r>
              <a:rPr lang="uk-UA" sz="36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ЗАВДАННЯ!</a:t>
            </a:r>
            <a:r>
              <a:rPr lang="ru-RU" sz="36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6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Проаналізуйте своє життєве наповнення і запишіть це у вигляді відповідей.</a:t>
            </a:r>
            <a:r>
              <a:rPr lang="ru-RU" sz="36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25" y="3193720"/>
            <a:ext cx="23431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800" b="1" dirty="0" smtClean="0">
                <a:solidFill>
                  <a:srgbClr val="0070C0"/>
                </a:solidFill>
              </a:rPr>
              <a:t>Методи підтримки психологічного здоров’я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B050"/>
                </a:solidFill>
              </a:rPr>
              <a:t>Психологічне</a:t>
            </a:r>
            <a:r>
              <a:rPr lang="ru-RU" sz="3200" b="1" dirty="0" smtClean="0">
                <a:solidFill>
                  <a:srgbClr val="00B050"/>
                </a:solidFill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</a:rPr>
              <a:t>здоров’я</a:t>
            </a:r>
            <a:r>
              <a:rPr lang="ru-RU" sz="3200" b="1" dirty="0" smtClean="0">
                <a:solidFill>
                  <a:srgbClr val="00B050"/>
                </a:solidFill>
              </a:rPr>
              <a:t> </a:t>
            </a:r>
            <a:r>
              <a:rPr lang="ru-RU" sz="3200" b="1" dirty="0" smtClean="0"/>
              <a:t>= </a:t>
            </a:r>
            <a:r>
              <a:rPr lang="ru-RU" sz="3200" b="1" dirty="0" smtClean="0">
                <a:solidFill>
                  <a:srgbClr val="FF0000"/>
                </a:solidFill>
              </a:rPr>
              <a:t>Ментальне </a:t>
            </a:r>
            <a:r>
              <a:rPr lang="ru-RU" sz="3200" b="1" dirty="0" err="1" smtClean="0">
                <a:solidFill>
                  <a:srgbClr val="FF0000"/>
                </a:solidFill>
              </a:rPr>
              <a:t>здоров’я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3200" dirty="0" err="1" smtClean="0"/>
              <a:t>відсутність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психологічних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відхилень</a:t>
            </a:r>
            <a:r>
              <a:rPr lang="ru-RU" sz="3200" dirty="0" smtClean="0"/>
              <a:t> та </a:t>
            </a:r>
            <a:r>
              <a:rPr lang="ru-RU" sz="3200" dirty="0" err="1" smtClean="0"/>
              <a:t>захворювань</a:t>
            </a:r>
            <a:endParaRPr lang="ru-RU" sz="3200" dirty="0"/>
          </a:p>
          <a:p>
            <a:r>
              <a:rPr lang="ru-RU" sz="3200" dirty="0" err="1" smtClean="0"/>
              <a:t>Психологічне</a:t>
            </a:r>
            <a:r>
              <a:rPr lang="ru-RU" sz="3200" dirty="0" smtClean="0"/>
              <a:t> </a:t>
            </a:r>
            <a:r>
              <a:rPr lang="ru-RU" sz="3200" dirty="0" err="1" smtClean="0"/>
              <a:t>здоров’я</a:t>
            </a:r>
            <a:r>
              <a:rPr lang="ru-RU" sz="3200" dirty="0" smtClean="0"/>
              <a:t> </a:t>
            </a:r>
            <a:r>
              <a:rPr lang="ru-RU" sz="3200" dirty="0" err="1" smtClean="0"/>
              <a:t>охоплює</a:t>
            </a:r>
            <a:r>
              <a:rPr lang="ru-RU" sz="3200" dirty="0" smtClean="0"/>
              <a:t> </a:t>
            </a:r>
            <a:r>
              <a:rPr lang="ru-RU" sz="3200" dirty="0" err="1" smtClean="0"/>
              <a:t>здатність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керувати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емоціями</a:t>
            </a:r>
            <a:r>
              <a:rPr lang="ru-RU" sz="3200" dirty="0" smtClean="0"/>
              <a:t>, </a:t>
            </a:r>
            <a:r>
              <a:rPr lang="ru-RU" sz="3200" dirty="0" err="1" smtClean="0"/>
              <a:t>будувати</a:t>
            </a:r>
            <a:r>
              <a:rPr lang="ru-RU" sz="3200" dirty="0" smtClean="0"/>
              <a:t> </a:t>
            </a:r>
            <a:r>
              <a:rPr lang="ru-RU" sz="3200" dirty="0" err="1" smtClean="0"/>
              <a:t>стосунки</a:t>
            </a:r>
            <a:r>
              <a:rPr lang="ru-RU" sz="3200" dirty="0" smtClean="0"/>
              <a:t>, </a:t>
            </a:r>
            <a:r>
              <a:rPr lang="ru-RU" sz="3200" dirty="0" err="1" smtClean="0"/>
              <a:t>адаптуватися</a:t>
            </a:r>
            <a:r>
              <a:rPr lang="ru-RU" sz="3200" dirty="0" smtClean="0"/>
              <a:t> до </a:t>
            </a:r>
            <a:r>
              <a:rPr lang="ru-RU" sz="3200" dirty="0" err="1" smtClean="0"/>
              <a:t>нових</a:t>
            </a:r>
            <a:r>
              <a:rPr lang="ru-RU" sz="3200" dirty="0" smtClean="0"/>
              <a:t> умов та </a:t>
            </a:r>
            <a:r>
              <a:rPr lang="ru-RU" sz="3200" dirty="0" err="1" smtClean="0"/>
              <a:t>отримувати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задоволення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</a:t>
            </a:r>
            <a:r>
              <a:rPr lang="ru-RU" sz="3200" dirty="0" err="1" smtClean="0"/>
              <a:t>життя</a:t>
            </a:r>
            <a:r>
              <a:rPr lang="ru-RU" sz="3200" dirty="0" smtClean="0"/>
              <a:t>. </a:t>
            </a:r>
            <a:r>
              <a:rPr lang="ru-RU" sz="3200" dirty="0" err="1" smtClean="0"/>
              <a:t>Збереження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психологічного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здоров'я</a:t>
            </a:r>
            <a:r>
              <a:rPr lang="ru-RU" sz="3200" dirty="0" smtClean="0"/>
              <a:t> </a:t>
            </a:r>
            <a:r>
              <a:rPr lang="ru-RU" sz="3200" dirty="0" err="1" smtClean="0"/>
              <a:t>включає</a:t>
            </a:r>
            <a:r>
              <a:rPr lang="ru-RU" sz="3200" dirty="0" smtClean="0"/>
              <a:t> </a:t>
            </a:r>
            <a:r>
              <a:rPr lang="ru-RU" sz="3200" dirty="0" err="1" smtClean="0"/>
              <a:t>турботу</a:t>
            </a:r>
            <a:r>
              <a:rPr lang="ru-RU" sz="3200" dirty="0" smtClean="0"/>
              <a:t> про себе через </a:t>
            </a:r>
            <a:r>
              <a:rPr lang="ru-RU" sz="3200" dirty="0" err="1" smtClean="0"/>
              <a:t>здорове</a:t>
            </a:r>
            <a:r>
              <a:rPr lang="ru-RU" sz="3200" dirty="0" smtClean="0"/>
              <a:t> </a:t>
            </a:r>
            <a:r>
              <a:rPr lang="ru-RU" sz="3200" dirty="0" err="1" smtClean="0"/>
              <a:t>харчування</a:t>
            </a:r>
            <a:r>
              <a:rPr lang="ru-RU" sz="3200" dirty="0" smtClean="0"/>
              <a:t>, сон, </a:t>
            </a:r>
            <a:r>
              <a:rPr lang="ru-RU" sz="3200" dirty="0" err="1" smtClean="0"/>
              <a:t>фізичну</a:t>
            </a:r>
            <a:r>
              <a:rPr lang="ru-RU" sz="3200" dirty="0" smtClean="0"/>
              <a:t> </a:t>
            </a:r>
            <a:r>
              <a:rPr lang="ru-RU" sz="3200" dirty="0" err="1" smtClean="0"/>
              <a:t>активність</a:t>
            </a:r>
            <a:r>
              <a:rPr lang="ru-RU" sz="3200" dirty="0" smtClean="0"/>
              <a:t>, а </a:t>
            </a:r>
            <a:r>
              <a:rPr lang="ru-RU" sz="3200" dirty="0" err="1" smtClean="0"/>
              <a:t>також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розвиток</a:t>
            </a:r>
            <a:r>
              <a:rPr lang="ru-RU" sz="3200" dirty="0" smtClean="0"/>
              <a:t> </a:t>
            </a:r>
            <a:r>
              <a:rPr lang="ru-RU" sz="3200" dirty="0" err="1" smtClean="0"/>
              <a:t>стресостійкості</a:t>
            </a:r>
            <a:r>
              <a:rPr lang="ru-RU" sz="3200" dirty="0" smtClean="0"/>
              <a:t>, </a:t>
            </a:r>
            <a:r>
              <a:rPr lang="ru-RU" sz="3200" dirty="0" err="1" smtClean="0"/>
              <a:t>навичок</a:t>
            </a:r>
            <a:r>
              <a:rPr lang="ru-RU" sz="3200" dirty="0" smtClean="0"/>
              <a:t> </a:t>
            </a:r>
            <a:r>
              <a:rPr lang="ru-RU" sz="3200" dirty="0" err="1" smtClean="0"/>
              <a:t>саморефлексії</a:t>
            </a:r>
            <a:r>
              <a:rPr lang="ru-RU" sz="3200" dirty="0" smtClean="0"/>
              <a:t> та </a:t>
            </a:r>
            <a:r>
              <a:rPr lang="ru-RU" sz="3200" dirty="0" err="1" smtClean="0"/>
              <a:t>підтримку</a:t>
            </a:r>
            <a:r>
              <a:rPr lang="ru-RU" sz="3200" dirty="0" smtClean="0"/>
              <a:t> </a:t>
            </a:r>
            <a:r>
              <a:rPr lang="ru-RU" sz="3200" dirty="0" err="1" smtClean="0"/>
              <a:t>зв'язків</a:t>
            </a:r>
            <a:r>
              <a:rPr lang="ru-RU" sz="3200" dirty="0" smtClean="0"/>
              <a:t> з </a:t>
            </a:r>
            <a:r>
              <a:rPr lang="ru-RU" sz="3200" dirty="0" err="1" smtClean="0"/>
              <a:t>близькими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58" y="85799"/>
            <a:ext cx="1432684" cy="1390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784" y="5142016"/>
            <a:ext cx="1611086" cy="14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482</Words>
  <Application>Microsoft Office PowerPoint</Application>
  <PresentationFormat>Широкоэкранный</PresentationFormat>
  <Paragraphs>57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Calibri Light</vt:lpstr>
      <vt:lpstr>Google Sans</vt:lpstr>
      <vt:lpstr>Times New Roman</vt:lpstr>
      <vt:lpstr>Тема Office</vt:lpstr>
      <vt:lpstr>Тренінг «Ментальне здоров’я та психологічна підтримка в умовах війни»</vt:lpstr>
      <vt:lpstr>Сенс життя Як наповнитись життєвою енергією? </vt:lpstr>
      <vt:lpstr>Він виділив 4 сфери необхідних  для життя, що  утворюють життєвий  простір у вигляді ромба та його вершин… </vt:lpstr>
      <vt:lpstr>      ТІЛО - сфера відчуттів.  </vt:lpstr>
      <vt:lpstr>      ДІЛО – сфера інтелекту та діяльності. </vt:lpstr>
      <vt:lpstr>      КОНТАКТИ – сфера емоцій.  </vt:lpstr>
      <vt:lpstr>                 СЕНСИ/ ФАНТАЗІЇ/ МАЙБУТНЄ - сфера інтуїції або   сфера Мрії.  </vt:lpstr>
      <vt:lpstr>                 ЗАВДАННЯ! Проаналізуйте своє життєве наповнення і запишіть це у вигляді відповідей. </vt:lpstr>
      <vt:lpstr>Методи підтримки психологічного здоров’я</vt:lpstr>
      <vt:lpstr>                 Вчимося бути ЩАСЛИВИМИ!</vt:lpstr>
      <vt:lpstr>Мати власну ІЗОЛІНІЮ лінію горизонту, лінію рівноваги</vt:lpstr>
      <vt:lpstr>1. Мати «ВЛАСНЕ ПРОТЕ»</vt:lpstr>
      <vt:lpstr>Здатність керувати емоціями</vt:lpstr>
      <vt:lpstr>Пам’ятаємо про ПСИХОСОМАТИКУ, бо кожна емоція прямопропорційна з фізіологією(хворобою)</vt:lpstr>
      <vt:lpstr>ТОЖ, будьмо ЗДОРОВІ!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Тренінг «Ментальне здоров’я та психологічна підтримка в умовах війни»</dc:title>
  <dc:creator>User</dc:creator>
  <cp:lastModifiedBy>User</cp:lastModifiedBy>
  <cp:revision>22</cp:revision>
  <dcterms:created xsi:type="dcterms:W3CDTF">2025-10-09T06:39:41Z</dcterms:created>
  <dcterms:modified xsi:type="dcterms:W3CDTF">2025-10-17T08:55:47Z</dcterms:modified>
</cp:coreProperties>
</file>